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  <p:sldMasterId id="2147483648" r:id="rId5"/>
    <p:sldMasterId id="2147483690" r:id="rId6"/>
  </p:sldMasterIdLst>
  <p:notesMasterIdLst>
    <p:notesMasterId r:id="rId19"/>
  </p:notesMasterIdLst>
  <p:sldIdLst>
    <p:sldId id="269" r:id="rId7"/>
    <p:sldId id="279" r:id="rId8"/>
    <p:sldId id="264" r:id="rId9"/>
    <p:sldId id="274" r:id="rId10"/>
    <p:sldId id="275" r:id="rId11"/>
    <p:sldId id="273" r:id="rId12"/>
    <p:sldId id="265" r:id="rId13"/>
    <p:sldId id="266" r:id="rId14"/>
    <p:sldId id="267" r:id="rId15"/>
    <p:sldId id="276" r:id="rId16"/>
    <p:sldId id="280" r:id="rId17"/>
    <p:sldId id="263" r:id="rId1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64"/>
    <a:srgbClr val="E8E8E8"/>
    <a:srgbClr val="5A6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7AF01-1AE7-0BF2-4AE3-60F732A670C0}" v="5" dt="2023-10-15T17:53:50.621"/>
    <p1510:client id="{319A6005-5CB5-B2B7-6088-205E76623EA4}" v="14" dt="2023-10-21T12:45:01.158"/>
    <p1510:client id="{362E208E-2D7D-0F39-956E-2EBE1AD8C592}" v="12" dt="2023-10-21T12:36:40.293"/>
    <p1510:client id="{495058C6-15ED-CFB1-27A0-79458E31B177}" v="54" dt="2023-10-22T11:00:06.934"/>
    <p1510:client id="{5CC14BAA-5D06-D266-C8EE-8597304BB4EE}" v="132" dt="2023-10-21T12:07:13.780"/>
    <p1510:client id="{5FE83671-CDF8-0029-F8FD-9405175A02D4}" v="40" dt="2023-10-22T08:50:44.327"/>
    <p1510:client id="{661CB86B-682C-87FF-5DF3-8F91226D9741}" v="116" dt="2023-10-16T17:22:14.724"/>
    <p1510:client id="{6C1F2054-AD28-83C3-FFE6-9D0C47C638D6}" v="117" dt="2023-10-15T13:24:36.256"/>
    <p1510:client id="{89EAA60F-2D5C-1389-CFC7-C2F6D3BE6B03}" v="564" dt="2023-10-15T13:12:59.339"/>
    <p1510:client id="{A3BEE803-9605-D274-D5D9-4028D61622C8}" v="108" dt="2023-10-20T14:06:39.837"/>
    <p1510:client id="{B0439AAE-23E0-E1CB-A913-E0ECFDCA20B8}" v="19" dt="2023-10-17T12:48:06.394"/>
    <p1510:client id="{B1C5D2CC-CA8D-11B1-75C7-4A84D659E38E}" v="677" dt="2023-10-21T11:46:25.590"/>
    <p1510:client id="{B9AFAA7A-5D37-F980-5934-036553E4782A}" v="881" dt="2023-10-22T09:30:33.927"/>
    <p1510:client id="{C0327768-32A1-4C73-8A2B-4F998BE4FD64}" v="9" dt="2023-10-16T16:34:32.902"/>
    <p1510:client id="{C89DD123-7E88-9C62-8976-5181000F40CE}" v="641" dt="2023-10-17T10:53:54.023"/>
    <p1510:client id="{CF27992B-42C6-4438-223F-C68A2DB59429}" v="11" dt="2023-10-15T13:49:06.550"/>
    <p1510:client id="{D81056E3-EB27-B905-898C-8DFA378198B9}" v="12" dt="2023-10-21T12:30:02.571"/>
    <p1510:client id="{DC787036-F634-964A-BF8F-C4607AFB6381}" v="225" dt="2023-10-21T10:22:23.2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57260-96AC-4331-A420-F0B128CC463E}" type="datetimeFigureOut">
              <a:rPr lang="fi-FI" smtClean="0"/>
              <a:t>22.10.2023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30BA-0CC1-40AB-AE80-2F533EB1574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018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valko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tsikko 1">
            <a:extLst>
              <a:ext uri="{FF2B5EF4-FFF2-40B4-BE49-F238E27FC236}">
                <a16:creationId xmlns:a16="http://schemas.microsoft.com/office/drawing/2014/main" id="{CA4F6AB8-5B3A-4D26-91F4-2F9CDEAFF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018" y="910802"/>
            <a:ext cx="10440000" cy="2751522"/>
          </a:xfrm>
        </p:spPr>
        <p:txBody>
          <a:bodyPr anchor="b">
            <a:normAutofit/>
          </a:bodyPr>
          <a:lstStyle>
            <a:lvl1pPr algn="l">
              <a:defRPr sz="9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0" name="Alaotsikko 2">
            <a:extLst>
              <a:ext uri="{FF2B5EF4-FFF2-40B4-BE49-F238E27FC236}">
                <a16:creationId xmlns:a16="http://schemas.microsoft.com/office/drawing/2014/main" id="{66072717-81C3-4F6B-9309-1674C171F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018" y="3973860"/>
            <a:ext cx="7478692" cy="674339"/>
          </a:xfrm>
        </p:spPr>
        <p:txBody>
          <a:bodyPr>
            <a:norm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9" name="Tekstin paikkamerkki 12">
            <a:extLst>
              <a:ext uri="{FF2B5EF4-FFF2-40B4-BE49-F238E27FC236}">
                <a16:creationId xmlns:a16="http://schemas.microsoft.com/office/drawing/2014/main" id="{B08D2941-A7E5-4C26-B320-579010B60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8018" y="4745772"/>
            <a:ext cx="7480852" cy="32803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7" name="Picture 6" descr="Logo of the University of Turku with the winged torch emblem and the text University of Turku.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560" y="5191347"/>
            <a:ext cx="3190045" cy="118663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5440BC-9B28-4ACE-B7B8-D3C83187B980}" type="datetimeFigureOut">
              <a:rPr lang="fi-FI" smtClean="0"/>
              <a:pPr/>
              <a:t>22.10.2023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804753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52F644-756C-4530-A69F-A71AB7A98F48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148115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ja kuva valko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tsikko 1">
            <a:extLst>
              <a:ext uri="{FF2B5EF4-FFF2-40B4-BE49-F238E27FC236}">
                <a16:creationId xmlns:a16="http://schemas.microsoft.com/office/drawing/2014/main" id="{436EA9AB-4DAE-44E6-B3E6-A1CD4449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029" y="397575"/>
            <a:ext cx="5017972" cy="12312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Sisällön paikkamerkki 2">
            <a:extLst>
              <a:ext uri="{FF2B5EF4-FFF2-40B4-BE49-F238E27FC236}">
                <a16:creationId xmlns:a16="http://schemas.microsoft.com/office/drawing/2014/main" id="{890A10A0-19CC-4532-BE84-512756641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027" y="1887088"/>
            <a:ext cx="5017971" cy="401342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700000">
            <a:off x="6722429" y="3215374"/>
            <a:ext cx="427255" cy="427255"/>
          </a:xfrm>
          <a:solidFill>
            <a:schemeClr val="bg2"/>
          </a:solidFill>
        </p:spPr>
        <p:txBody>
          <a:bodyPr>
            <a:noAutofit/>
          </a:bodyPr>
          <a:lstStyle>
            <a:lvl1pPr marL="0" indent="0">
              <a:buNone/>
              <a:defRPr sz="400">
                <a:solidFill>
                  <a:schemeClr val="bg1"/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err="1"/>
              <a:t>Nuoli</a:t>
            </a:r>
            <a:endParaRPr lang="en-US"/>
          </a:p>
        </p:txBody>
      </p:sp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72300" y="0"/>
            <a:ext cx="52197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2286713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ja kuva - mu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tsikko 1">
            <a:extLst>
              <a:ext uri="{FF2B5EF4-FFF2-40B4-BE49-F238E27FC236}">
                <a16:creationId xmlns:a16="http://schemas.microsoft.com/office/drawing/2014/main" id="{436EA9AB-4DAE-44E6-B3E6-A1CD4449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029" y="397575"/>
            <a:ext cx="5017972" cy="123120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72300" y="0"/>
            <a:ext cx="52197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5" name="Text Placeholde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700000">
            <a:off x="6722429" y="3215374"/>
            <a:ext cx="427255" cy="427255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>
              <a:buNone/>
              <a:defRPr sz="400">
                <a:solidFill>
                  <a:schemeClr val="tx1"/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err="1"/>
              <a:t>Nuoli</a:t>
            </a:r>
            <a:endParaRPr lang="en-US"/>
          </a:p>
        </p:txBody>
      </p:sp>
      <p:sp>
        <p:nvSpPr>
          <p:cNvPr id="8" name="Sisällön paikkamerkki 2">
            <a:extLst>
              <a:ext uri="{FF2B5EF4-FFF2-40B4-BE49-F238E27FC236}">
                <a16:creationId xmlns:a16="http://schemas.microsoft.com/office/drawing/2014/main" id="{890A10A0-19CC-4532-BE84-512756641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027" y="1887088"/>
            <a:ext cx="5017971" cy="401342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70949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ja kuva - vihre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67800" y="0"/>
            <a:ext cx="52197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5" name="Text Placeholde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700000">
            <a:off x="6722429" y="3215374"/>
            <a:ext cx="427255" cy="427255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400">
                <a:solidFill>
                  <a:schemeClr val="tx1"/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err="1"/>
              <a:t>Nuoli</a:t>
            </a:r>
            <a:endParaRPr lang="en-US"/>
          </a:p>
        </p:txBody>
      </p:sp>
      <p:sp>
        <p:nvSpPr>
          <p:cNvPr id="6" name="Otsikko 1">
            <a:extLst>
              <a:ext uri="{FF2B5EF4-FFF2-40B4-BE49-F238E27FC236}">
                <a16:creationId xmlns:a16="http://schemas.microsoft.com/office/drawing/2014/main" id="{436EA9AB-4DAE-44E6-B3E6-A1CD4449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029" y="397575"/>
            <a:ext cx="5017972" cy="12312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Sisällön paikkamerkki 2">
            <a:extLst>
              <a:ext uri="{FF2B5EF4-FFF2-40B4-BE49-F238E27FC236}">
                <a16:creationId xmlns:a16="http://schemas.microsoft.com/office/drawing/2014/main" id="{890A10A0-19CC-4532-BE84-512756641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027" y="1887088"/>
            <a:ext cx="5017971" cy="401342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684062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ja kuva - viole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72300" y="0"/>
            <a:ext cx="52197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5" name="Text Placeholde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700000">
            <a:off x="6722429" y="3215374"/>
            <a:ext cx="427255" cy="427255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400">
                <a:solidFill>
                  <a:schemeClr val="accent2"/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err="1"/>
              <a:t>Nuoli</a:t>
            </a:r>
            <a:endParaRPr lang="en-US"/>
          </a:p>
        </p:txBody>
      </p:sp>
      <p:sp>
        <p:nvSpPr>
          <p:cNvPr id="6" name="Otsikko 1">
            <a:extLst>
              <a:ext uri="{FF2B5EF4-FFF2-40B4-BE49-F238E27FC236}">
                <a16:creationId xmlns:a16="http://schemas.microsoft.com/office/drawing/2014/main" id="{436EA9AB-4DAE-44E6-B3E6-A1CD4449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029" y="397575"/>
            <a:ext cx="5017972" cy="123120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Sisällön paikkamerkki 2">
            <a:extLst>
              <a:ext uri="{FF2B5EF4-FFF2-40B4-BE49-F238E27FC236}">
                <a16:creationId xmlns:a16="http://schemas.microsoft.com/office/drawing/2014/main" id="{890A10A0-19CC-4532-BE84-512756641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027" y="1887088"/>
            <a:ext cx="5017971" cy="401342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264315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ja kuva - turkoo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72300" y="0"/>
            <a:ext cx="52197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5" name="Text Placeholde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700000">
            <a:off x="6722429" y="3215374"/>
            <a:ext cx="427255" cy="427255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400">
                <a:solidFill>
                  <a:schemeClr val="accent2"/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err="1"/>
              <a:t>Nuoli</a:t>
            </a:r>
            <a:endParaRPr lang="en-US"/>
          </a:p>
        </p:txBody>
      </p:sp>
      <p:sp>
        <p:nvSpPr>
          <p:cNvPr id="6" name="Otsikko 1">
            <a:extLst>
              <a:ext uri="{FF2B5EF4-FFF2-40B4-BE49-F238E27FC236}">
                <a16:creationId xmlns:a16="http://schemas.microsoft.com/office/drawing/2014/main" id="{436EA9AB-4DAE-44E6-B3E6-A1CD4449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029" y="397575"/>
            <a:ext cx="5017972" cy="12312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8" name="Sisällön paikkamerkki 2">
            <a:extLst>
              <a:ext uri="{FF2B5EF4-FFF2-40B4-BE49-F238E27FC236}">
                <a16:creationId xmlns:a16="http://schemas.microsoft.com/office/drawing/2014/main" id="{890A10A0-19CC-4532-BE84-512756641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027" y="1887088"/>
            <a:ext cx="5017971" cy="401342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9718583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ältö ja kuva - puna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72300" y="0"/>
            <a:ext cx="52197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36EA9AB-4DAE-44E6-B3E6-A1CD4449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029" y="397575"/>
            <a:ext cx="5017972" cy="123120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90A10A0-19CC-4532-BE84-5127566411A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027" y="1887088"/>
            <a:ext cx="5017971" cy="401342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700000">
            <a:off x="6722429" y="3215374"/>
            <a:ext cx="427255" cy="427255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>
              <a:buNone/>
              <a:defRPr sz="400">
                <a:solidFill>
                  <a:schemeClr val="accent4"/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err="1"/>
              <a:t>Nuoli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9652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- mu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52197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36EA9AB-4DAE-44E6-B3E6-A1CD4449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98" y="404038"/>
            <a:ext cx="5017972" cy="122995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90A10A0-19CC-4532-BE84-512756641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7796" y="1864243"/>
            <a:ext cx="5017971" cy="421758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700000">
            <a:off x="5024861" y="3215374"/>
            <a:ext cx="427255" cy="427255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>
              <a:buNone/>
              <a:defRPr sz="400">
                <a:solidFill>
                  <a:schemeClr val="tx1"/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err="1"/>
              <a:t>Nuoli</a:t>
            </a:r>
            <a:endParaRPr lang="en-US"/>
          </a:p>
        </p:txBody>
      </p:sp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352" y="5935987"/>
            <a:ext cx="2380647" cy="8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9508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- valko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52197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36EA9AB-4DAE-44E6-B3E6-A1CD4449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98" y="404038"/>
            <a:ext cx="5017972" cy="1229958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90A10A0-19CC-4532-BE84-512756641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7796" y="1864243"/>
            <a:ext cx="5017971" cy="421758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700000">
            <a:off x="5024861" y="3215374"/>
            <a:ext cx="427255" cy="427255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>
              <a:buNone/>
              <a:defRPr sz="400">
                <a:solidFill>
                  <a:schemeClr val="tx1"/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err="1"/>
              <a:t>Nuoli</a:t>
            </a:r>
            <a:endParaRPr lang="en-US"/>
          </a:p>
        </p:txBody>
      </p:sp>
      <p:pic>
        <p:nvPicPr>
          <p:cNvPr id="8" name="Pictur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30" y="5914740"/>
            <a:ext cx="2374370" cy="8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948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va ja sisältö - viole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52197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Lisää kuva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36EA9AB-4DAE-44E6-B3E6-A1CD4449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98" y="404038"/>
            <a:ext cx="5017972" cy="122995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90A10A0-19CC-4532-BE84-512756641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7796" y="1864243"/>
            <a:ext cx="5017971" cy="421758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700000">
            <a:off x="5024861" y="3215374"/>
            <a:ext cx="427255" cy="427255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400">
                <a:solidFill>
                  <a:schemeClr val="tx1"/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err="1"/>
              <a:t>Nuoli</a:t>
            </a:r>
            <a:endParaRPr lang="en-US"/>
          </a:p>
        </p:txBody>
      </p:sp>
      <p:pic>
        <p:nvPicPr>
          <p:cNvPr id="8" name="Pictur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352" y="5935987"/>
            <a:ext cx="2380647" cy="8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6995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puna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7E587F3-499A-4FFF-8E39-6F743122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4026"/>
            <a:ext cx="5264150" cy="1337911"/>
          </a:xfrm>
        </p:spPr>
        <p:txBody>
          <a:bodyPr anchor="t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352" y="5935987"/>
            <a:ext cx="2380647" cy="8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6099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mu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tsikko 1">
            <a:extLst>
              <a:ext uri="{FF2B5EF4-FFF2-40B4-BE49-F238E27FC236}">
                <a16:creationId xmlns:a16="http://schemas.microsoft.com/office/drawing/2014/main" id="{CA4F6AB8-5B3A-4D26-91F4-2F9CDEAFF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018" y="910802"/>
            <a:ext cx="10440000" cy="2751522"/>
          </a:xfrm>
        </p:spPr>
        <p:txBody>
          <a:bodyPr anchor="b">
            <a:normAutofit/>
          </a:bodyPr>
          <a:lstStyle>
            <a:lvl1pPr algn="l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20" name="Alaotsikko 2">
            <a:extLst>
              <a:ext uri="{FF2B5EF4-FFF2-40B4-BE49-F238E27FC236}">
                <a16:creationId xmlns:a16="http://schemas.microsoft.com/office/drawing/2014/main" id="{66072717-81C3-4F6B-9309-1674C171F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018" y="3973860"/>
            <a:ext cx="7478692" cy="674339"/>
          </a:xfrm>
        </p:spPr>
        <p:txBody>
          <a:bodyPr>
            <a:normAutofit/>
          </a:bodyPr>
          <a:lstStyle>
            <a:lvl1pPr marL="0" indent="0" algn="l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13" name="Tekstin paikkamerkki 12">
            <a:extLst>
              <a:ext uri="{FF2B5EF4-FFF2-40B4-BE49-F238E27FC236}">
                <a16:creationId xmlns:a16="http://schemas.microsoft.com/office/drawing/2014/main" id="{889DA205-0B6C-45D6-91B2-25C1E2981B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8018" y="4745772"/>
            <a:ext cx="7478692" cy="32767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 of the University of Turku with the winged torch emblem and the text University of Turku.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66" y="5193622"/>
            <a:ext cx="3192434" cy="1182085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5440BC-9B28-4ACE-B7B8-D3C83187B980}" type="datetimeFigureOut">
              <a:rPr lang="fi-FI" smtClean="0"/>
              <a:pPr/>
              <a:t>22.10.2023</a:t>
            </a:fld>
            <a:endParaRPr lang="fi-FI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i-FI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804753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52F644-756C-4530-A69F-A71AB7A98F48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3443189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vihre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352" y="5935987"/>
            <a:ext cx="2380647" cy="881499"/>
          </a:xfrm>
          <a:prstGeom prst="rect">
            <a:avLst/>
          </a:prstGeom>
        </p:spPr>
      </p:pic>
      <p:sp>
        <p:nvSpPr>
          <p:cNvPr id="5" name="Otsikko 1">
            <a:extLst>
              <a:ext uri="{FF2B5EF4-FFF2-40B4-BE49-F238E27FC236}">
                <a16:creationId xmlns:a16="http://schemas.microsoft.com/office/drawing/2014/main" id="{87E587F3-499A-4FFF-8E39-6F7431222F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4026"/>
            <a:ext cx="5264150" cy="1337911"/>
          </a:xfrm>
        </p:spPr>
        <p:txBody>
          <a:bodyPr anchor="t" anchorCtr="0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560910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viole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352" y="5935987"/>
            <a:ext cx="2380647" cy="881499"/>
          </a:xfrm>
          <a:prstGeom prst="rect">
            <a:avLst/>
          </a:prstGeom>
        </p:spPr>
      </p:pic>
      <p:sp>
        <p:nvSpPr>
          <p:cNvPr id="5" name="Otsikko 1">
            <a:extLst>
              <a:ext uri="{FF2B5EF4-FFF2-40B4-BE49-F238E27FC236}">
                <a16:creationId xmlns:a16="http://schemas.microsoft.com/office/drawing/2014/main" id="{87E587F3-499A-4FFF-8E39-6F743122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4026"/>
            <a:ext cx="5264150" cy="1337911"/>
          </a:xfrm>
        </p:spPr>
        <p:txBody>
          <a:bodyPr anchor="t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1454742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äliotsikko turkoo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352" y="5935987"/>
            <a:ext cx="2380647" cy="881499"/>
          </a:xfrm>
          <a:prstGeom prst="rect">
            <a:avLst/>
          </a:prstGeom>
        </p:spPr>
      </p:pic>
      <p:sp>
        <p:nvSpPr>
          <p:cNvPr id="5" name="Otsikko 1">
            <a:extLst>
              <a:ext uri="{FF2B5EF4-FFF2-40B4-BE49-F238E27FC236}">
                <a16:creationId xmlns:a16="http://schemas.microsoft.com/office/drawing/2014/main" id="{87E587F3-499A-4FFF-8E39-6F743122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4026"/>
            <a:ext cx="5264150" cy="1337911"/>
          </a:xfrm>
        </p:spPr>
        <p:txBody>
          <a:bodyPr anchor="t" anchorCtr="0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106435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pp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aotsikko 2">
            <a:extLst>
              <a:ext uri="{FF2B5EF4-FFF2-40B4-BE49-F238E27FC236}">
                <a16:creationId xmlns:a16="http://schemas.microsoft.com/office/drawing/2014/main" id="{66072717-81C3-4F6B-9309-1674C171F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5574" y="4831894"/>
            <a:ext cx="7480852" cy="505672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5" name="Tekstin paikkamerkki 12">
            <a:extLst>
              <a:ext uri="{FF2B5EF4-FFF2-40B4-BE49-F238E27FC236}">
                <a16:creationId xmlns:a16="http://schemas.microsoft.com/office/drawing/2014/main" id="{889DA205-0B6C-45D6-91B2-25C1E2981B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56654" y="5491071"/>
            <a:ext cx="7478692" cy="32767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 of the University of Turku with the winged torch emblem and the text University of Turku.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109" y="2352016"/>
            <a:ext cx="5795784" cy="21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1672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nsi viole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tsikko 1">
            <a:extLst>
              <a:ext uri="{FF2B5EF4-FFF2-40B4-BE49-F238E27FC236}">
                <a16:creationId xmlns:a16="http://schemas.microsoft.com/office/drawing/2014/main" id="{CA4F6AB8-5B3A-4D26-91F4-2F9CDEAFF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018" y="910802"/>
            <a:ext cx="10440000" cy="2751522"/>
          </a:xfrm>
        </p:spPr>
        <p:txBody>
          <a:bodyPr anchor="b">
            <a:normAutofit/>
          </a:bodyPr>
          <a:lstStyle>
            <a:lvl1pPr algn="l"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66072717-81C3-4F6B-9309-1674C171F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018" y="3973860"/>
            <a:ext cx="7478692" cy="674339"/>
          </a:xfrm>
        </p:spPr>
        <p:txBody>
          <a:bodyPr>
            <a:normAutofit/>
          </a:bodyPr>
          <a:lstStyle>
            <a:lvl1pPr marL="0" indent="0" algn="l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13" name="Tekstin paikkamerkki 12">
            <a:extLst>
              <a:ext uri="{FF2B5EF4-FFF2-40B4-BE49-F238E27FC236}">
                <a16:creationId xmlns:a16="http://schemas.microsoft.com/office/drawing/2014/main" id="{889DA205-0B6C-45D6-91B2-25C1E2981B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8018" y="4745772"/>
            <a:ext cx="7478692" cy="32767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Logo of the University of Turku with the winged torch emblem and the text University of Turku.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66" y="5193622"/>
            <a:ext cx="3192434" cy="1182085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5440BC-9B28-4ACE-B7B8-D3C83187B980}" type="datetimeFigureOut">
              <a:rPr lang="fi-FI" smtClean="0"/>
              <a:pPr/>
              <a:t>22.10.2023</a:t>
            </a:fld>
            <a:endParaRPr lang="fi-FI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i-FI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804753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52F644-756C-4530-A69F-A71AB7A98F48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3000039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valko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078028" y="438150"/>
            <a:ext cx="10145029" cy="125253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Sisällön paikkamerkki 2">
            <a:extLst>
              <a:ext uri="{FF2B5EF4-FFF2-40B4-BE49-F238E27FC236}">
                <a16:creationId xmlns:a16="http://schemas.microsoft.com/office/drawing/2014/main" id="{E252CC0E-D4C3-47CC-8F2E-90BE622B9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28" y="1825625"/>
            <a:ext cx="10145029" cy="4069849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pic>
        <p:nvPicPr>
          <p:cNvPr id="8" name="Pictur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30" y="5935127"/>
            <a:ext cx="2374370" cy="88321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107802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5440BC-9B28-4ACE-B7B8-D3C83187B980}" type="datetimeFigureOut">
              <a:rPr lang="fi-FI" smtClean="0"/>
              <a:pPr/>
              <a:t>22.10.2023</a:t>
            </a:fld>
            <a:endParaRPr lang="fi-FI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i-FI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353129" y="6356350"/>
            <a:ext cx="1464501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52F644-756C-4530-A69F-A71AB7A98F48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40020972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mu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1078028" y="438150"/>
            <a:ext cx="10145029" cy="125253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0" name="Sisällön paikkamerkki 2">
            <a:extLst>
              <a:ext uri="{FF2B5EF4-FFF2-40B4-BE49-F238E27FC236}">
                <a16:creationId xmlns:a16="http://schemas.microsoft.com/office/drawing/2014/main" id="{E252CC0E-D4C3-47CC-8F2E-90BE622B9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28" y="1825625"/>
            <a:ext cx="10145029" cy="4069849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3"/>
          </p:nvPr>
        </p:nvSpPr>
        <p:spPr>
          <a:xfrm>
            <a:off x="107802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5440BC-9B28-4ACE-B7B8-D3C83187B980}" type="datetimeFigureOut">
              <a:rPr lang="fi-FI" smtClean="0"/>
              <a:pPr/>
              <a:t>22.10.2023</a:t>
            </a:fld>
            <a:endParaRPr lang="fi-FI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i-FI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353129" y="6356350"/>
            <a:ext cx="1464501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52F644-756C-4530-A69F-A71AB7A98F48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1" name="Pictur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352" y="5935987"/>
            <a:ext cx="2380647" cy="8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46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kaksi palst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1078028" y="438150"/>
            <a:ext cx="10145029" cy="125253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6" name="Sisällön paikkamerkki 2">
            <a:extLst>
              <a:ext uri="{FF2B5EF4-FFF2-40B4-BE49-F238E27FC236}">
                <a16:creationId xmlns:a16="http://schemas.microsoft.com/office/drawing/2014/main" id="{E252CC0E-D4C3-47CC-8F2E-90BE622B9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28" y="1825625"/>
            <a:ext cx="4932000" cy="4069849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7" name="Sisällön paikkamerkki 2">
            <a:extLst>
              <a:ext uri="{FF2B5EF4-FFF2-40B4-BE49-F238E27FC236}">
                <a16:creationId xmlns:a16="http://schemas.microsoft.com/office/drawing/2014/main" id="{E252CC0E-D4C3-47CC-8F2E-90BE622B9E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91057" y="1825625"/>
            <a:ext cx="4932000" cy="4069849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107802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5440BC-9B28-4ACE-B7B8-D3C83187B980}" type="datetimeFigureOut">
              <a:rPr lang="fi-FI" smtClean="0"/>
              <a:pPr/>
              <a:t>22.10.2023</a:t>
            </a:fld>
            <a:endParaRPr lang="fi-FI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i-FI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353129" y="6356350"/>
            <a:ext cx="1464501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52F644-756C-4530-A69F-A71AB7A98F48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30" y="5935127"/>
            <a:ext cx="2374370" cy="8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5824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valko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078028" y="438150"/>
            <a:ext cx="10145029" cy="1252538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107802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5440BC-9B28-4ACE-B7B8-D3C83187B980}" type="datetimeFigureOut">
              <a:rPr lang="fi-FI" smtClean="0"/>
              <a:pPr/>
              <a:t>22.10.2023</a:t>
            </a:fld>
            <a:endParaRPr lang="fi-FI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i-FI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353129" y="6356350"/>
            <a:ext cx="1464501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52F644-756C-4530-A69F-A71AB7A98F48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7" name="Pictur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30" y="5935127"/>
            <a:ext cx="2374370" cy="8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3802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207030" cy="365125"/>
          </a:xfrm>
        </p:spPr>
        <p:txBody>
          <a:bodyPr/>
          <a:lstStyle>
            <a:lvl1pPr>
              <a:defRPr sz="1050"/>
            </a:lvl1pPr>
          </a:lstStyle>
          <a:p>
            <a:fld id="{D052F644-756C-4530-A69F-A71AB7A98F48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3"/>
          </p:nvPr>
        </p:nvSpPr>
        <p:spPr>
          <a:xfrm>
            <a:off x="107802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5440BC-9B28-4ACE-B7B8-D3C83187B980}" type="datetimeFigureOut">
              <a:rPr lang="fi-FI" smtClean="0"/>
              <a:pPr/>
              <a:t>22.10.2023</a:t>
            </a:fld>
            <a:endParaRPr lang="fi-FI"/>
          </a:p>
        </p:txBody>
      </p:sp>
      <p:pic>
        <p:nvPicPr>
          <p:cNvPr id="7" name="Pictur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30" y="5935127"/>
            <a:ext cx="2374370" cy="8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258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ingres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1800999-EDA5-4B6B-8344-7EB1B35B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0" y="1673225"/>
            <a:ext cx="4780800" cy="3511550"/>
          </a:xfrm>
        </p:spPr>
        <p:txBody>
          <a:bodyPr>
            <a:normAutofit/>
          </a:bodyPr>
          <a:lstStyle>
            <a:lvl1pPr>
              <a:defRPr sz="50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6" name="Sisällön paikkamerkki 2">
            <a:extLst>
              <a:ext uri="{FF2B5EF4-FFF2-40B4-BE49-F238E27FC236}">
                <a16:creationId xmlns:a16="http://schemas.microsoft.com/office/drawing/2014/main" id="{E252CC0E-D4C3-47CC-8F2E-90BE622B9E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272000" y="1227388"/>
            <a:ext cx="4534256" cy="4403224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64" y="2075205"/>
            <a:ext cx="1757071" cy="2707589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50"/>
            </a:lvl1pPr>
          </a:lstStyle>
          <a:p>
            <a:endParaRPr lang="fi-FI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207030" cy="365125"/>
          </a:xfrm>
        </p:spPr>
        <p:txBody>
          <a:bodyPr/>
          <a:lstStyle>
            <a:lvl1pPr>
              <a:defRPr sz="1050"/>
            </a:lvl1pPr>
          </a:lstStyle>
          <a:p>
            <a:fld id="{D052F644-756C-4530-A69F-A71AB7A98F48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1078028" y="6356350"/>
            <a:ext cx="2743200" cy="365125"/>
          </a:xfrm>
        </p:spPr>
        <p:txBody>
          <a:bodyPr/>
          <a:lstStyle>
            <a:lvl1pPr>
              <a:defRPr sz="105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5440BC-9B28-4ACE-B7B8-D3C83187B980}" type="datetimeFigureOut">
              <a:rPr lang="fi-FI" smtClean="0"/>
              <a:pPr/>
              <a:t>22.10.2023</a:t>
            </a:fld>
            <a:endParaRPr lang="fi-FI"/>
          </a:p>
        </p:txBody>
      </p:sp>
      <p:pic>
        <p:nvPicPr>
          <p:cNvPr id="11" name="Pictur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30" y="5935127"/>
            <a:ext cx="2374370" cy="8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7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440BC-9B28-4ACE-B7B8-D3C83187B980}" type="datetimeFigureOut">
              <a:rPr lang="fi-FI" smtClean="0"/>
              <a:t>22.10.2023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2F644-756C-4530-A69F-A71AB7A98F4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667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79" r:id="rId7"/>
    <p:sldLayoutId id="2147483673" r:id="rId8"/>
    <p:sldLayoutId id="2147483666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74" r:id="rId19"/>
    <p:sldLayoutId id="2147483675" r:id="rId20"/>
    <p:sldLayoutId id="2147483676" r:id="rId21"/>
    <p:sldLayoutId id="2147483677" r:id="rId22"/>
    <p:sldLayoutId id="214748367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27439" y="5661624"/>
            <a:ext cx="3365415" cy="1646321"/>
            <a:chOff x="0" y="0"/>
            <a:chExt cx="812800" cy="4563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56326"/>
            </a:xfrm>
            <a:custGeom>
              <a:avLst/>
              <a:gdLst/>
              <a:ahLst/>
              <a:cxnLst/>
              <a:rect l="l" t="t" r="r" b="b"/>
              <a:pathLst>
                <a:path w="812800" h="456326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A6C99"/>
            </a:solidFill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54973" y="5244085"/>
            <a:ext cx="3523566" cy="1948245"/>
            <a:chOff x="0" y="0"/>
            <a:chExt cx="812800" cy="4563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56326"/>
            </a:xfrm>
            <a:custGeom>
              <a:avLst/>
              <a:gdLst/>
              <a:ahLst/>
              <a:cxnLst/>
              <a:rect l="l" t="t" r="r" b="b"/>
              <a:pathLst>
                <a:path w="812800" h="456326">
                  <a:moveTo>
                    <a:pt x="406400" y="0"/>
                  </a:moveTo>
                  <a:lnTo>
                    <a:pt x="812800" y="456326"/>
                  </a:lnTo>
                  <a:lnTo>
                    <a:pt x="0" y="45632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1D64"/>
            </a:solidFill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93063" y="-165873"/>
            <a:ext cx="6935773" cy="1118373"/>
            <a:chOff x="0" y="0"/>
            <a:chExt cx="812800" cy="1310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A6C99"/>
            </a:solidFill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05330" y="-57150"/>
            <a:ext cx="4583250" cy="1781739"/>
          </a:xfrm>
          <a:custGeom>
            <a:avLst/>
            <a:gdLst/>
            <a:ahLst/>
            <a:cxnLst/>
            <a:rect l="l" t="t" r="r" b="b"/>
            <a:pathLst>
              <a:path w="6874875" h="2672608">
                <a:moveTo>
                  <a:pt x="0" y="0"/>
                </a:moveTo>
                <a:lnTo>
                  <a:pt x="6874875" y="0"/>
                </a:lnTo>
                <a:lnTo>
                  <a:pt x="6874875" y="2672608"/>
                </a:lnTo>
                <a:lnTo>
                  <a:pt x="0" y="2672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  <p:grpSp>
        <p:nvGrpSpPr>
          <p:cNvPr id="12" name="Group 12"/>
          <p:cNvGrpSpPr/>
          <p:nvPr/>
        </p:nvGrpSpPr>
        <p:grpSpPr>
          <a:xfrm>
            <a:off x="3199413" y="-400823"/>
            <a:ext cx="6935773" cy="1118373"/>
            <a:chOff x="0" y="0"/>
            <a:chExt cx="812800" cy="1310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31062"/>
            </a:xfrm>
            <a:custGeom>
              <a:avLst/>
              <a:gdLst/>
              <a:ahLst/>
              <a:cxnLst/>
              <a:rect l="l" t="t" r="r" b="b"/>
              <a:pathLst>
                <a:path w="812800" h="131062">
                  <a:moveTo>
                    <a:pt x="203200" y="0"/>
                  </a:moveTo>
                  <a:lnTo>
                    <a:pt x="812800" y="0"/>
                  </a:lnTo>
                  <a:lnTo>
                    <a:pt x="609600" y="131062"/>
                  </a:lnTo>
                  <a:lnTo>
                    <a:pt x="0" y="1310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1D64"/>
            </a:solidFill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494242" y="6207124"/>
            <a:ext cx="5410341" cy="3810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16" name="AutoShape 16"/>
          <p:cNvSpPr/>
          <p:nvPr/>
        </p:nvSpPr>
        <p:spPr>
          <a:xfrm>
            <a:off x="10790465" y="5648531"/>
            <a:ext cx="835505" cy="927903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17" name="AutoShape 17"/>
          <p:cNvSpPr/>
          <p:nvPr/>
        </p:nvSpPr>
        <p:spPr>
          <a:xfrm>
            <a:off x="10161140" y="5497728"/>
            <a:ext cx="835505" cy="927903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18" name="Freeform 18"/>
          <p:cNvSpPr/>
          <p:nvPr/>
        </p:nvSpPr>
        <p:spPr>
          <a:xfrm>
            <a:off x="815887" y="4406242"/>
            <a:ext cx="1500495" cy="1406713"/>
          </a:xfrm>
          <a:custGeom>
            <a:avLst/>
            <a:gdLst/>
            <a:ahLst/>
            <a:cxnLst/>
            <a:rect l="l" t="t" r="r" b="b"/>
            <a:pathLst>
              <a:path w="2250742" h="2110070">
                <a:moveTo>
                  <a:pt x="0" y="0"/>
                </a:moveTo>
                <a:lnTo>
                  <a:pt x="2250742" y="0"/>
                </a:lnTo>
                <a:lnTo>
                  <a:pt x="2250742" y="2110070"/>
                </a:lnTo>
                <a:lnTo>
                  <a:pt x="0" y="211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19" name="TextBox 19"/>
          <p:cNvSpPr txBox="1"/>
          <p:nvPr/>
        </p:nvSpPr>
        <p:spPr>
          <a:xfrm>
            <a:off x="815887" y="2218198"/>
            <a:ext cx="10560227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>
                <a:solidFill>
                  <a:srgbClr val="051D64"/>
                </a:solidFill>
                <a:latin typeface="Oswald Bold"/>
              </a:rPr>
              <a:t>ASSESSMENT OF MACHINE LEARNING MODELS FOR SLM-BUILT 316L STAINLESS STEEL PROPERTY PREDICTION​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86050" y="6380728"/>
            <a:ext cx="4149777" cy="30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2067">
                <a:solidFill>
                  <a:srgbClr val="03060B"/>
                </a:solidFill>
                <a:latin typeface="Cooper Hewitt"/>
              </a:rPr>
              <a:t>TEAM: AI CHEMISTS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52730" y="101214"/>
            <a:ext cx="4286541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6"/>
              </a:lnSpc>
              <a:spcBef>
                <a:spcPct val="0"/>
              </a:spcBef>
            </a:pPr>
            <a:r>
              <a:rPr lang="en-US" sz="2900" b="1">
                <a:solidFill>
                  <a:srgbClr val="E8E8E8"/>
                </a:solidFill>
                <a:latin typeface="Oswald Bold"/>
              </a:rPr>
              <a:t>Kick-off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82497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0EFFBFD2-40DB-60ED-EBB1-BDD0C8291B21}"/>
              </a:ext>
            </a:extLst>
          </p:cNvPr>
          <p:cNvSpPr/>
          <p:nvPr/>
        </p:nvSpPr>
        <p:spPr>
          <a:xfrm rot="5400000" flipV="1">
            <a:off x="-1888335" y="925512"/>
            <a:ext cx="4085609" cy="1525666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3224"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95F48-60E7-EFA7-F692-F7010C2686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52F644-756C-4530-A69F-A71AB7A98F48}" type="slidenum">
              <a:rPr lang="fi-FI" smtClean="0"/>
              <a:pPr/>
              <a:t>10</a:t>
            </a:fld>
            <a:endParaRPr lang="fi-FI"/>
          </a:p>
        </p:txBody>
      </p:sp>
      <p:pic>
        <p:nvPicPr>
          <p:cNvPr id="5" name="Picture 4" descr="A diagram of a train model&#10;&#10;Description automatically generated">
            <a:extLst>
              <a:ext uri="{FF2B5EF4-FFF2-40B4-BE49-F238E27FC236}">
                <a16:creationId xmlns:a16="http://schemas.microsoft.com/office/drawing/2014/main" id="{E8B60DD7-B299-9FB9-53AB-02B6BABCE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2" y="1113858"/>
            <a:ext cx="11462654" cy="3579247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9F71B92-8F75-75F0-5EC9-BF689957C7DF}"/>
              </a:ext>
            </a:extLst>
          </p:cNvPr>
          <p:cNvCxnSpPr/>
          <p:nvPr/>
        </p:nvCxnSpPr>
        <p:spPr>
          <a:xfrm flipH="1">
            <a:off x="6041571" y="4514569"/>
            <a:ext cx="957942" cy="1349828"/>
          </a:xfrm>
          <a:prstGeom prst="bentConnector3">
            <a:avLst/>
          </a:prstGeom>
          <a:ln w="57150">
            <a:solidFill>
              <a:schemeClr val="tx2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3CC4AD-69A9-E7A3-8CD0-13EA563BCB9F}"/>
              </a:ext>
            </a:extLst>
          </p:cNvPr>
          <p:cNvCxnSpPr/>
          <p:nvPr/>
        </p:nvCxnSpPr>
        <p:spPr>
          <a:xfrm>
            <a:off x="7000875" y="3732158"/>
            <a:ext cx="0" cy="78377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E1575E-4F84-6100-1CF3-C892592B9537}"/>
              </a:ext>
            </a:extLst>
          </p:cNvPr>
          <p:cNvSpPr txBox="1"/>
          <p:nvPr/>
        </p:nvSpPr>
        <p:spPr>
          <a:xfrm>
            <a:off x="397413" y="5049312"/>
            <a:ext cx="5544830" cy="1328023"/>
          </a:xfrm>
          <a:prstGeom prst="roundRect">
            <a:avLst/>
          </a:prstGeom>
          <a:solidFill>
            <a:srgbClr val="051D64"/>
          </a:solidFill>
          <a:ln w="28575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544830"/>
                      <a:gd name="connsiteY0" fmla="*/ 221342 h 1328023"/>
                      <a:gd name="connsiteX1" fmla="*/ 221342 w 5544830"/>
                      <a:gd name="connsiteY1" fmla="*/ 0 h 1328023"/>
                      <a:gd name="connsiteX2" fmla="*/ 839269 w 5544830"/>
                      <a:gd name="connsiteY2" fmla="*/ 0 h 1328023"/>
                      <a:gd name="connsiteX3" fmla="*/ 1253109 w 5544830"/>
                      <a:gd name="connsiteY3" fmla="*/ 0 h 1328023"/>
                      <a:gd name="connsiteX4" fmla="*/ 1768993 w 5544830"/>
                      <a:gd name="connsiteY4" fmla="*/ 0 h 1328023"/>
                      <a:gd name="connsiteX5" fmla="*/ 2182834 w 5544830"/>
                      <a:gd name="connsiteY5" fmla="*/ 0 h 1328023"/>
                      <a:gd name="connsiteX6" fmla="*/ 2596674 w 5544830"/>
                      <a:gd name="connsiteY6" fmla="*/ 0 h 1328023"/>
                      <a:gd name="connsiteX7" fmla="*/ 3214601 w 5544830"/>
                      <a:gd name="connsiteY7" fmla="*/ 0 h 1328023"/>
                      <a:gd name="connsiteX8" fmla="*/ 3832528 w 5544830"/>
                      <a:gd name="connsiteY8" fmla="*/ 0 h 1328023"/>
                      <a:gd name="connsiteX9" fmla="*/ 4501476 w 5544830"/>
                      <a:gd name="connsiteY9" fmla="*/ 0 h 1328023"/>
                      <a:gd name="connsiteX10" fmla="*/ 5323488 w 5544830"/>
                      <a:gd name="connsiteY10" fmla="*/ 0 h 1328023"/>
                      <a:gd name="connsiteX11" fmla="*/ 5544830 w 5544830"/>
                      <a:gd name="connsiteY11" fmla="*/ 221342 h 1328023"/>
                      <a:gd name="connsiteX12" fmla="*/ 5544830 w 5544830"/>
                      <a:gd name="connsiteY12" fmla="*/ 672865 h 1328023"/>
                      <a:gd name="connsiteX13" fmla="*/ 5544830 w 5544830"/>
                      <a:gd name="connsiteY13" fmla="*/ 1106681 h 1328023"/>
                      <a:gd name="connsiteX14" fmla="*/ 5323488 w 5544830"/>
                      <a:gd name="connsiteY14" fmla="*/ 1328023 h 1328023"/>
                      <a:gd name="connsiteX15" fmla="*/ 4705561 w 5544830"/>
                      <a:gd name="connsiteY15" fmla="*/ 1328023 h 1328023"/>
                      <a:gd name="connsiteX16" fmla="*/ 4138656 w 5544830"/>
                      <a:gd name="connsiteY16" fmla="*/ 1328023 h 1328023"/>
                      <a:gd name="connsiteX17" fmla="*/ 3469708 w 5544830"/>
                      <a:gd name="connsiteY17" fmla="*/ 1328023 h 1328023"/>
                      <a:gd name="connsiteX18" fmla="*/ 3004846 w 5544830"/>
                      <a:gd name="connsiteY18" fmla="*/ 1328023 h 1328023"/>
                      <a:gd name="connsiteX19" fmla="*/ 2335898 w 5544830"/>
                      <a:gd name="connsiteY19" fmla="*/ 1328023 h 1328023"/>
                      <a:gd name="connsiteX20" fmla="*/ 1768993 w 5544830"/>
                      <a:gd name="connsiteY20" fmla="*/ 1328023 h 1328023"/>
                      <a:gd name="connsiteX21" fmla="*/ 1304131 w 5544830"/>
                      <a:gd name="connsiteY21" fmla="*/ 1328023 h 1328023"/>
                      <a:gd name="connsiteX22" fmla="*/ 221342 w 5544830"/>
                      <a:gd name="connsiteY22" fmla="*/ 1328023 h 1328023"/>
                      <a:gd name="connsiteX23" fmla="*/ 0 w 5544830"/>
                      <a:gd name="connsiteY23" fmla="*/ 1106681 h 1328023"/>
                      <a:gd name="connsiteX24" fmla="*/ 0 w 5544830"/>
                      <a:gd name="connsiteY24" fmla="*/ 655158 h 1328023"/>
                      <a:gd name="connsiteX25" fmla="*/ 0 w 5544830"/>
                      <a:gd name="connsiteY25" fmla="*/ 221342 h 1328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544830" h="1328023" fill="none" extrusionOk="0">
                        <a:moveTo>
                          <a:pt x="0" y="221342"/>
                        </a:moveTo>
                        <a:cubicBezTo>
                          <a:pt x="7228" y="76073"/>
                          <a:pt x="128973" y="15224"/>
                          <a:pt x="221342" y="0"/>
                        </a:cubicBezTo>
                        <a:cubicBezTo>
                          <a:pt x="359530" y="-69837"/>
                          <a:pt x="618763" y="20595"/>
                          <a:pt x="839269" y="0"/>
                        </a:cubicBezTo>
                        <a:cubicBezTo>
                          <a:pt x="1059775" y="-20595"/>
                          <a:pt x="1046758" y="2080"/>
                          <a:pt x="1253109" y="0"/>
                        </a:cubicBezTo>
                        <a:cubicBezTo>
                          <a:pt x="1459460" y="-2080"/>
                          <a:pt x="1616149" y="36277"/>
                          <a:pt x="1768993" y="0"/>
                        </a:cubicBezTo>
                        <a:cubicBezTo>
                          <a:pt x="1921837" y="-36277"/>
                          <a:pt x="1980324" y="45648"/>
                          <a:pt x="2182834" y="0"/>
                        </a:cubicBezTo>
                        <a:cubicBezTo>
                          <a:pt x="2385344" y="-45648"/>
                          <a:pt x="2485973" y="6897"/>
                          <a:pt x="2596674" y="0"/>
                        </a:cubicBezTo>
                        <a:cubicBezTo>
                          <a:pt x="2707375" y="-6897"/>
                          <a:pt x="2921077" y="12697"/>
                          <a:pt x="3214601" y="0"/>
                        </a:cubicBezTo>
                        <a:cubicBezTo>
                          <a:pt x="3508125" y="-12697"/>
                          <a:pt x="3642454" y="32682"/>
                          <a:pt x="3832528" y="0"/>
                        </a:cubicBezTo>
                        <a:cubicBezTo>
                          <a:pt x="4022602" y="-32682"/>
                          <a:pt x="4202634" y="306"/>
                          <a:pt x="4501476" y="0"/>
                        </a:cubicBezTo>
                        <a:cubicBezTo>
                          <a:pt x="4800318" y="-306"/>
                          <a:pt x="4969983" y="18828"/>
                          <a:pt x="5323488" y="0"/>
                        </a:cubicBezTo>
                        <a:cubicBezTo>
                          <a:pt x="5441852" y="-739"/>
                          <a:pt x="5517679" y="110289"/>
                          <a:pt x="5544830" y="221342"/>
                        </a:cubicBezTo>
                        <a:cubicBezTo>
                          <a:pt x="5581943" y="342285"/>
                          <a:pt x="5532526" y="468354"/>
                          <a:pt x="5544830" y="672865"/>
                        </a:cubicBezTo>
                        <a:cubicBezTo>
                          <a:pt x="5557134" y="877376"/>
                          <a:pt x="5494988" y="912500"/>
                          <a:pt x="5544830" y="1106681"/>
                        </a:cubicBezTo>
                        <a:cubicBezTo>
                          <a:pt x="5550241" y="1227627"/>
                          <a:pt x="5466470" y="1345653"/>
                          <a:pt x="5323488" y="1328023"/>
                        </a:cubicBezTo>
                        <a:cubicBezTo>
                          <a:pt x="5035660" y="1381094"/>
                          <a:pt x="4891046" y="1323482"/>
                          <a:pt x="4705561" y="1328023"/>
                        </a:cubicBezTo>
                        <a:cubicBezTo>
                          <a:pt x="4520076" y="1332564"/>
                          <a:pt x="4415590" y="1288696"/>
                          <a:pt x="4138656" y="1328023"/>
                        </a:cubicBezTo>
                        <a:cubicBezTo>
                          <a:pt x="3861723" y="1367350"/>
                          <a:pt x="3632783" y="1304552"/>
                          <a:pt x="3469708" y="1328023"/>
                        </a:cubicBezTo>
                        <a:cubicBezTo>
                          <a:pt x="3306633" y="1351494"/>
                          <a:pt x="3174355" y="1325651"/>
                          <a:pt x="3004846" y="1328023"/>
                        </a:cubicBezTo>
                        <a:cubicBezTo>
                          <a:pt x="2835337" y="1330395"/>
                          <a:pt x="2585937" y="1305518"/>
                          <a:pt x="2335898" y="1328023"/>
                        </a:cubicBezTo>
                        <a:cubicBezTo>
                          <a:pt x="2085859" y="1350528"/>
                          <a:pt x="2025890" y="1319933"/>
                          <a:pt x="1768993" y="1328023"/>
                        </a:cubicBezTo>
                        <a:cubicBezTo>
                          <a:pt x="1512096" y="1336113"/>
                          <a:pt x="1463584" y="1303002"/>
                          <a:pt x="1304131" y="1328023"/>
                        </a:cubicBezTo>
                        <a:cubicBezTo>
                          <a:pt x="1144678" y="1353044"/>
                          <a:pt x="449745" y="1317435"/>
                          <a:pt x="221342" y="1328023"/>
                        </a:cubicBezTo>
                        <a:cubicBezTo>
                          <a:pt x="114145" y="1360510"/>
                          <a:pt x="-25465" y="1248952"/>
                          <a:pt x="0" y="1106681"/>
                        </a:cubicBezTo>
                        <a:cubicBezTo>
                          <a:pt x="-28695" y="927803"/>
                          <a:pt x="36106" y="857765"/>
                          <a:pt x="0" y="655158"/>
                        </a:cubicBezTo>
                        <a:cubicBezTo>
                          <a:pt x="-36106" y="452551"/>
                          <a:pt x="34445" y="432978"/>
                          <a:pt x="0" y="221342"/>
                        </a:cubicBezTo>
                        <a:close/>
                      </a:path>
                      <a:path w="5544830" h="1328023" stroke="0" extrusionOk="0">
                        <a:moveTo>
                          <a:pt x="0" y="221342"/>
                        </a:moveTo>
                        <a:cubicBezTo>
                          <a:pt x="-2502" y="91243"/>
                          <a:pt x="72200" y="2316"/>
                          <a:pt x="221342" y="0"/>
                        </a:cubicBezTo>
                        <a:cubicBezTo>
                          <a:pt x="440354" y="-35456"/>
                          <a:pt x="643365" y="60616"/>
                          <a:pt x="890290" y="0"/>
                        </a:cubicBezTo>
                        <a:cubicBezTo>
                          <a:pt x="1137215" y="-60616"/>
                          <a:pt x="1352329" y="53828"/>
                          <a:pt x="1508217" y="0"/>
                        </a:cubicBezTo>
                        <a:cubicBezTo>
                          <a:pt x="1664105" y="-53828"/>
                          <a:pt x="1750143" y="37266"/>
                          <a:pt x="1922057" y="0"/>
                        </a:cubicBezTo>
                        <a:cubicBezTo>
                          <a:pt x="2093971" y="-37266"/>
                          <a:pt x="2237838" y="14818"/>
                          <a:pt x="2386920" y="0"/>
                        </a:cubicBezTo>
                        <a:cubicBezTo>
                          <a:pt x="2536002" y="-14818"/>
                          <a:pt x="2683932" y="26791"/>
                          <a:pt x="2851782" y="0"/>
                        </a:cubicBezTo>
                        <a:cubicBezTo>
                          <a:pt x="3019632" y="-26791"/>
                          <a:pt x="3218983" y="36725"/>
                          <a:pt x="3316644" y="0"/>
                        </a:cubicBezTo>
                        <a:cubicBezTo>
                          <a:pt x="3414305" y="-36725"/>
                          <a:pt x="3708788" y="77296"/>
                          <a:pt x="3985592" y="0"/>
                        </a:cubicBezTo>
                        <a:cubicBezTo>
                          <a:pt x="4262396" y="-77296"/>
                          <a:pt x="4392981" y="41539"/>
                          <a:pt x="4654540" y="0"/>
                        </a:cubicBezTo>
                        <a:cubicBezTo>
                          <a:pt x="4916099" y="-41539"/>
                          <a:pt x="5162068" y="53599"/>
                          <a:pt x="5323488" y="0"/>
                        </a:cubicBezTo>
                        <a:cubicBezTo>
                          <a:pt x="5443264" y="-1512"/>
                          <a:pt x="5569044" y="106221"/>
                          <a:pt x="5544830" y="221342"/>
                        </a:cubicBezTo>
                        <a:cubicBezTo>
                          <a:pt x="5584679" y="330730"/>
                          <a:pt x="5502713" y="513447"/>
                          <a:pt x="5544830" y="646305"/>
                        </a:cubicBezTo>
                        <a:cubicBezTo>
                          <a:pt x="5586947" y="779163"/>
                          <a:pt x="5544647" y="936456"/>
                          <a:pt x="5544830" y="1106681"/>
                        </a:cubicBezTo>
                        <a:cubicBezTo>
                          <a:pt x="5556419" y="1258289"/>
                          <a:pt x="5454478" y="1346797"/>
                          <a:pt x="5323488" y="1328023"/>
                        </a:cubicBezTo>
                        <a:cubicBezTo>
                          <a:pt x="5074382" y="1330652"/>
                          <a:pt x="4974909" y="1286282"/>
                          <a:pt x="4705561" y="1328023"/>
                        </a:cubicBezTo>
                        <a:cubicBezTo>
                          <a:pt x="4436213" y="1369764"/>
                          <a:pt x="4264094" y="1285921"/>
                          <a:pt x="4036613" y="1328023"/>
                        </a:cubicBezTo>
                        <a:cubicBezTo>
                          <a:pt x="3809132" y="1370125"/>
                          <a:pt x="3739583" y="1301388"/>
                          <a:pt x="3571751" y="1328023"/>
                        </a:cubicBezTo>
                        <a:cubicBezTo>
                          <a:pt x="3403919" y="1354658"/>
                          <a:pt x="3252865" y="1269703"/>
                          <a:pt x="3055868" y="1328023"/>
                        </a:cubicBezTo>
                        <a:cubicBezTo>
                          <a:pt x="2858871" y="1386343"/>
                          <a:pt x="2756622" y="1293568"/>
                          <a:pt x="2488962" y="1328023"/>
                        </a:cubicBezTo>
                        <a:cubicBezTo>
                          <a:pt x="2221302" y="1362478"/>
                          <a:pt x="2107358" y="1289484"/>
                          <a:pt x="1973079" y="1328023"/>
                        </a:cubicBezTo>
                        <a:cubicBezTo>
                          <a:pt x="1838800" y="1366562"/>
                          <a:pt x="1748849" y="1313591"/>
                          <a:pt x="1559238" y="1328023"/>
                        </a:cubicBezTo>
                        <a:cubicBezTo>
                          <a:pt x="1369627" y="1342455"/>
                          <a:pt x="1257914" y="1302945"/>
                          <a:pt x="992333" y="1328023"/>
                        </a:cubicBezTo>
                        <a:cubicBezTo>
                          <a:pt x="726753" y="1353101"/>
                          <a:pt x="571786" y="1244738"/>
                          <a:pt x="221342" y="1328023"/>
                        </a:cubicBezTo>
                        <a:cubicBezTo>
                          <a:pt x="79925" y="1326027"/>
                          <a:pt x="-20469" y="1234714"/>
                          <a:pt x="0" y="1106681"/>
                        </a:cubicBezTo>
                        <a:cubicBezTo>
                          <a:pt x="-8935" y="955883"/>
                          <a:pt x="1288" y="856347"/>
                          <a:pt x="0" y="690572"/>
                        </a:cubicBezTo>
                        <a:cubicBezTo>
                          <a:pt x="-1288" y="524797"/>
                          <a:pt x="36612" y="342880"/>
                          <a:pt x="0" y="221342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r>
              <a:rPr lang="fi-FI" b="1" dirty="0" err="1">
                <a:solidFill>
                  <a:schemeClr val="bg1"/>
                </a:solidFill>
                <a:latin typeface="Calibri"/>
                <a:cs typeface="Calibri"/>
              </a:rPr>
              <a:t>Gaussian</a:t>
            </a:r>
            <a:r>
              <a:rPr lang="fi-FI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i-FI" b="1" dirty="0" err="1">
                <a:solidFill>
                  <a:schemeClr val="bg1"/>
                </a:solidFill>
                <a:latin typeface="Calibri"/>
                <a:cs typeface="Calibri"/>
              </a:rPr>
              <a:t>Process</a:t>
            </a:r>
            <a:r>
              <a:rPr lang="fi-FI" b="1" dirty="0">
                <a:solidFill>
                  <a:schemeClr val="bg1"/>
                </a:solidFill>
                <a:latin typeface="Calibri"/>
                <a:cs typeface="Calibri"/>
              </a:rPr>
              <a:t> Regression - Toni &amp; Sanni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​</a:t>
            </a:r>
          </a:p>
          <a:p>
            <a:pPr marL="228600" indent="-228600">
              <a:buChar char="•"/>
            </a:pPr>
            <a:r>
              <a:rPr lang="fi-FI" b="1" dirty="0">
                <a:solidFill>
                  <a:schemeClr val="bg1"/>
                </a:solidFill>
                <a:latin typeface="Calibri"/>
                <a:cs typeface="Calibri"/>
              </a:rPr>
              <a:t>Multi-</a:t>
            </a:r>
            <a:r>
              <a:rPr lang="fi-FI" b="1" dirty="0" err="1">
                <a:solidFill>
                  <a:schemeClr val="bg1"/>
                </a:solidFill>
                <a:latin typeface="Calibri"/>
                <a:cs typeface="Calibri"/>
              </a:rPr>
              <a:t>Layer</a:t>
            </a:r>
            <a:r>
              <a:rPr lang="fi-FI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i-FI" b="1" dirty="0" err="1">
                <a:solidFill>
                  <a:schemeClr val="bg1"/>
                </a:solidFill>
                <a:latin typeface="Calibri"/>
                <a:cs typeface="Calibri"/>
              </a:rPr>
              <a:t>Perception</a:t>
            </a:r>
            <a:r>
              <a:rPr lang="fi-FI" b="1" dirty="0">
                <a:solidFill>
                  <a:schemeClr val="bg1"/>
                </a:solidFill>
                <a:latin typeface="Calibri"/>
                <a:cs typeface="Calibri"/>
              </a:rPr>
              <a:t> (NN) – Ruslan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​</a:t>
            </a:r>
            <a:endParaRPr lang="en-US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28600" indent="-228600">
              <a:buChar char="•"/>
            </a:pPr>
            <a:r>
              <a:rPr lang="fi-FI" b="1" dirty="0">
                <a:solidFill>
                  <a:schemeClr val="bg1"/>
                </a:solidFill>
                <a:latin typeface="Calibri"/>
                <a:cs typeface="Calibri"/>
              </a:rPr>
              <a:t>Random </a:t>
            </a:r>
            <a:r>
              <a:rPr lang="fi-FI" b="1" dirty="0" err="1">
                <a:solidFill>
                  <a:schemeClr val="bg1"/>
                </a:solidFill>
                <a:latin typeface="Calibri"/>
                <a:cs typeface="Calibri"/>
              </a:rPr>
              <a:t>Decision</a:t>
            </a:r>
            <a:r>
              <a:rPr lang="fi-FI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i-FI" b="1" dirty="0" err="1">
                <a:solidFill>
                  <a:schemeClr val="bg1"/>
                </a:solidFill>
                <a:latin typeface="Calibri"/>
                <a:cs typeface="Calibri"/>
              </a:rPr>
              <a:t>Trees</a:t>
            </a:r>
            <a:r>
              <a:rPr lang="fi-FI" b="1" dirty="0">
                <a:solidFill>
                  <a:schemeClr val="bg1"/>
                </a:solidFill>
                <a:latin typeface="Calibri"/>
                <a:cs typeface="Calibri"/>
              </a:rPr>
              <a:t> – </a:t>
            </a:r>
            <a:r>
              <a:rPr lang="fi-FI" b="1" dirty="0" err="1">
                <a:solidFill>
                  <a:schemeClr val="bg1"/>
                </a:solidFill>
                <a:latin typeface="Calibri"/>
                <a:cs typeface="Calibri"/>
              </a:rPr>
              <a:t>Ransell</a:t>
            </a:r>
            <a:r>
              <a:rPr lang="fi-FI" b="1" dirty="0">
                <a:solidFill>
                  <a:schemeClr val="bg1"/>
                </a:solidFill>
                <a:latin typeface="Calibri"/>
                <a:cs typeface="Calibri"/>
              </a:rPr>
              <a:t>​</a:t>
            </a:r>
            <a:endParaRPr lang="fi-FI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28600" indent="-228600">
              <a:buChar char="•"/>
            </a:pPr>
            <a:r>
              <a:rPr lang="fi-FI" b="1" dirty="0" err="1">
                <a:solidFill>
                  <a:schemeClr val="bg1"/>
                </a:solidFill>
                <a:latin typeface="Calibri"/>
                <a:cs typeface="Calibri"/>
              </a:rPr>
              <a:t>Kernel</a:t>
            </a:r>
            <a:r>
              <a:rPr lang="fi-FI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fi-FI" b="1" dirty="0" err="1">
                <a:solidFill>
                  <a:schemeClr val="bg1"/>
                </a:solidFill>
                <a:latin typeface="Calibri"/>
                <a:cs typeface="Calibri"/>
              </a:rPr>
              <a:t>Ridge</a:t>
            </a:r>
            <a:r>
              <a:rPr lang="fi-FI" b="1" dirty="0">
                <a:solidFill>
                  <a:schemeClr val="bg1"/>
                </a:solidFill>
                <a:latin typeface="Calibri"/>
                <a:cs typeface="Calibri"/>
              </a:rPr>
              <a:t> Regression – </a:t>
            </a:r>
            <a:r>
              <a:rPr lang="fi-FI" b="1" dirty="0" err="1">
                <a:solidFill>
                  <a:schemeClr val="bg1"/>
                </a:solidFill>
                <a:latin typeface="Calibri"/>
                <a:cs typeface="Calibri"/>
              </a:rPr>
              <a:t>Abhinav</a:t>
            </a:r>
            <a:endParaRPr lang="en-GB" b="1" dirty="0" err="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93958-A055-6600-4C6D-6E8C198D5346}"/>
              </a:ext>
            </a:extLst>
          </p:cNvPr>
          <p:cNvSpPr txBox="1"/>
          <p:nvPr/>
        </p:nvSpPr>
        <p:spPr>
          <a:xfrm rot="5400000">
            <a:off x="5859656" y="5504055"/>
            <a:ext cx="16546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b="1">
                <a:cs typeface="Arial"/>
              </a:rPr>
              <a:t>Modelling Module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8DF1D55-9B0C-9C67-BB96-DC30F8DCE2F5}"/>
              </a:ext>
            </a:extLst>
          </p:cNvPr>
          <p:cNvSpPr txBox="1"/>
          <p:nvPr/>
        </p:nvSpPr>
        <p:spPr>
          <a:xfrm>
            <a:off x="4632513" y="212713"/>
            <a:ext cx="3819536" cy="609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4000" b="1">
                <a:solidFill>
                  <a:srgbClr val="051D64"/>
                </a:solidFill>
                <a:latin typeface="Oswald"/>
              </a:rPr>
              <a:t>Work Distribution</a:t>
            </a:r>
            <a:endParaRPr lang="en-US" sz="4000">
              <a:cs typeface="Arial"/>
            </a:endParaRPr>
          </a:p>
        </p:txBody>
      </p: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9840C13-77F3-DE1B-7924-32853F71B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745" y="163683"/>
            <a:ext cx="631595" cy="70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list company milestones for timeline "/>
          <p:cNvSpPr/>
          <p:nvPr/>
        </p:nvSpPr>
        <p:spPr>
          <a:xfrm flipH="1">
            <a:off x="3056843" y="652021"/>
            <a:ext cx="9121372" cy="6430567"/>
          </a:xfrm>
          <a:custGeom>
            <a:avLst/>
            <a:gdLst/>
            <a:ahLst/>
            <a:cxnLst/>
            <a:rect l="l" t="t" r="r" b="b"/>
            <a:pathLst>
              <a:path w="13682058" h="9645851">
                <a:moveTo>
                  <a:pt x="13682058" y="0"/>
                </a:moveTo>
                <a:lnTo>
                  <a:pt x="0" y="0"/>
                </a:lnTo>
                <a:lnTo>
                  <a:pt x="0" y="9645851"/>
                </a:lnTo>
                <a:lnTo>
                  <a:pt x="13682058" y="9645851"/>
                </a:lnTo>
                <a:lnTo>
                  <a:pt x="136820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  <p:grpSp>
        <p:nvGrpSpPr>
          <p:cNvPr id="3" name="Group 3"/>
          <p:cNvGrpSpPr/>
          <p:nvPr/>
        </p:nvGrpSpPr>
        <p:grpSpPr>
          <a:xfrm>
            <a:off x="513865" y="5312152"/>
            <a:ext cx="1894816" cy="702279"/>
            <a:chOff x="-5062" y="0"/>
            <a:chExt cx="945679" cy="3714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0617" cy="371480"/>
            </a:xfrm>
            <a:custGeom>
              <a:avLst/>
              <a:gdLst/>
              <a:ahLst/>
              <a:cxnLst/>
              <a:rect l="l" t="t" r="r" b="b"/>
              <a:pathLst>
                <a:path w="940617" h="371480">
                  <a:moveTo>
                    <a:pt x="106694" y="0"/>
                  </a:moveTo>
                  <a:lnTo>
                    <a:pt x="833923" y="0"/>
                  </a:lnTo>
                  <a:cubicBezTo>
                    <a:pt x="892849" y="0"/>
                    <a:pt x="940617" y="47769"/>
                    <a:pt x="940617" y="106694"/>
                  </a:cubicBezTo>
                  <a:lnTo>
                    <a:pt x="940617" y="264786"/>
                  </a:lnTo>
                  <a:cubicBezTo>
                    <a:pt x="940617" y="323711"/>
                    <a:pt x="892849" y="371480"/>
                    <a:pt x="833923" y="371480"/>
                  </a:cubicBezTo>
                  <a:lnTo>
                    <a:pt x="106694" y="371480"/>
                  </a:lnTo>
                  <a:cubicBezTo>
                    <a:pt x="47769" y="371480"/>
                    <a:pt x="0" y="323711"/>
                    <a:pt x="0" y="264786"/>
                  </a:cubicBezTo>
                  <a:lnTo>
                    <a:pt x="0" y="106694"/>
                  </a:lnTo>
                  <a:cubicBezTo>
                    <a:pt x="0" y="47769"/>
                    <a:pt x="47769" y="0"/>
                    <a:pt x="1066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1DC208"/>
              </a:solidFill>
              <a:prstDash val="solid"/>
              <a:round/>
            </a:ln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5062" y="3300"/>
              <a:ext cx="945046" cy="36818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291"/>
                </a:lnSpc>
              </a:pPr>
              <a:r>
                <a:rPr lang="en-US" sz="1100" b="1" spc="156">
                  <a:solidFill>
                    <a:srgbClr val="051D64"/>
                  </a:solidFill>
                  <a:latin typeface="Aptos"/>
                </a:rPr>
                <a:t>PROJECT KICK-OFF PRESENTATION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2419885" y="5794717"/>
            <a:ext cx="3060252" cy="454841"/>
          </a:xfrm>
          <a:prstGeom prst="line">
            <a:avLst/>
          </a:prstGeom>
          <a:ln w="38100" cap="flat">
            <a:solidFill>
              <a:srgbClr val="9DB3C1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800"/>
          </a:p>
        </p:txBody>
      </p:sp>
      <p:grpSp>
        <p:nvGrpSpPr>
          <p:cNvPr id="7" name="Group 7"/>
          <p:cNvGrpSpPr/>
          <p:nvPr/>
        </p:nvGrpSpPr>
        <p:grpSpPr>
          <a:xfrm>
            <a:off x="263823" y="168907"/>
            <a:ext cx="5218182" cy="1406385"/>
            <a:chOff x="0" y="9525"/>
            <a:chExt cx="10436364" cy="2812771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0436364" cy="304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36"/>
                </a:lnSpc>
              </a:pPr>
              <a:endParaRPr sz="8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38641"/>
              <a:ext cx="10436364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76"/>
                </a:lnSpc>
              </a:pPr>
              <a:r>
                <a:rPr lang="en-US" sz="4176">
                  <a:solidFill>
                    <a:srgbClr val="273156"/>
                  </a:solidFill>
                  <a:latin typeface="Oswald Bold"/>
                </a:rPr>
                <a:t>Project roadmap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60136"/>
              <a:ext cx="10436364" cy="862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12"/>
                </a:lnSpc>
              </a:pPr>
              <a:endParaRPr sz="800"/>
            </a:p>
            <a:p>
              <a:pPr>
                <a:lnSpc>
                  <a:spcPts val="1812"/>
                </a:lnSpc>
              </a:pPr>
              <a:endParaRPr sz="8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02689" y="5055853"/>
            <a:ext cx="1551526" cy="376437"/>
            <a:chOff x="0" y="0"/>
            <a:chExt cx="861959" cy="2091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1959" cy="209132"/>
            </a:xfrm>
            <a:custGeom>
              <a:avLst/>
              <a:gdLst/>
              <a:ahLst/>
              <a:cxnLst/>
              <a:rect l="l" t="t" r="r" b="b"/>
              <a:pathLst>
                <a:path w="861959" h="209132">
                  <a:moveTo>
                    <a:pt x="0" y="0"/>
                  </a:moveTo>
                  <a:lnTo>
                    <a:pt x="861959" y="0"/>
                  </a:lnTo>
                  <a:lnTo>
                    <a:pt x="861959" y="209132"/>
                  </a:lnTo>
                  <a:lnTo>
                    <a:pt x="0" y="209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DB3C1"/>
              </a:solidFill>
              <a:prstDash val="solid"/>
              <a:miter/>
            </a:ln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861959" cy="19960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4"/>
                </a:lnSpc>
              </a:pPr>
              <a:r>
                <a:rPr lang="en-US" sz="1000" b="1" spc="129">
                  <a:solidFill>
                    <a:srgbClr val="000000"/>
                  </a:solidFill>
                  <a:latin typeface="Aptos"/>
                  <a:cs typeface="Calibri"/>
                </a:rPr>
                <a:t>TEAM MEETING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H="1" flipV="1">
            <a:off x="4378858" y="5177981"/>
            <a:ext cx="3023831" cy="77295"/>
          </a:xfrm>
          <a:prstGeom prst="line">
            <a:avLst/>
          </a:prstGeom>
          <a:ln w="38100" cap="flat">
            <a:solidFill>
              <a:srgbClr val="9DB3C1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800"/>
          </a:p>
        </p:txBody>
      </p:sp>
      <p:grpSp>
        <p:nvGrpSpPr>
          <p:cNvPr id="15" name="Group 15"/>
          <p:cNvGrpSpPr/>
          <p:nvPr/>
        </p:nvGrpSpPr>
        <p:grpSpPr>
          <a:xfrm>
            <a:off x="5649598" y="3885467"/>
            <a:ext cx="1551526" cy="269753"/>
            <a:chOff x="0" y="0"/>
            <a:chExt cx="861959" cy="1498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1959" cy="149863"/>
            </a:xfrm>
            <a:custGeom>
              <a:avLst/>
              <a:gdLst/>
              <a:ahLst/>
              <a:cxnLst/>
              <a:rect l="l" t="t" r="r" b="b"/>
              <a:pathLst>
                <a:path w="861959" h="149863">
                  <a:moveTo>
                    <a:pt x="0" y="0"/>
                  </a:moveTo>
                  <a:lnTo>
                    <a:pt x="861959" y="0"/>
                  </a:lnTo>
                  <a:lnTo>
                    <a:pt x="861959" y="149863"/>
                  </a:lnTo>
                  <a:lnTo>
                    <a:pt x="0" y="149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DB3C1"/>
              </a:solidFill>
              <a:prstDash val="solid"/>
              <a:miter/>
            </a:ln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861959" cy="14033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4"/>
                </a:lnSpc>
              </a:pPr>
              <a:r>
                <a:rPr lang="en-US" sz="1000" b="1" spc="129">
                  <a:solidFill>
                    <a:srgbClr val="051D64"/>
                  </a:solidFill>
                  <a:latin typeface="Aptos"/>
                  <a:cs typeface="Calibri"/>
                </a:rPr>
                <a:t>TEAM MEETING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flipH="1" flipV="1">
            <a:off x="3952420" y="3876142"/>
            <a:ext cx="1697178" cy="144201"/>
          </a:xfrm>
          <a:prstGeom prst="line">
            <a:avLst/>
          </a:prstGeom>
          <a:ln w="38100" cap="flat">
            <a:solidFill>
              <a:srgbClr val="9DB3C1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800"/>
          </a:p>
        </p:txBody>
      </p:sp>
      <p:grpSp>
        <p:nvGrpSpPr>
          <p:cNvPr id="19" name="Group 19"/>
          <p:cNvGrpSpPr/>
          <p:nvPr/>
        </p:nvGrpSpPr>
        <p:grpSpPr>
          <a:xfrm>
            <a:off x="2176383" y="2345691"/>
            <a:ext cx="1693111" cy="668663"/>
            <a:chOff x="0" y="0"/>
            <a:chExt cx="940617" cy="3714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40617" cy="371480"/>
            </a:xfrm>
            <a:custGeom>
              <a:avLst/>
              <a:gdLst/>
              <a:ahLst/>
              <a:cxnLst/>
              <a:rect l="l" t="t" r="r" b="b"/>
              <a:pathLst>
                <a:path w="940617" h="371480">
                  <a:moveTo>
                    <a:pt x="106694" y="0"/>
                  </a:moveTo>
                  <a:lnTo>
                    <a:pt x="833923" y="0"/>
                  </a:lnTo>
                  <a:cubicBezTo>
                    <a:pt x="892849" y="0"/>
                    <a:pt x="940617" y="47769"/>
                    <a:pt x="940617" y="106694"/>
                  </a:cubicBezTo>
                  <a:lnTo>
                    <a:pt x="940617" y="264786"/>
                  </a:lnTo>
                  <a:cubicBezTo>
                    <a:pt x="940617" y="323711"/>
                    <a:pt x="892849" y="371480"/>
                    <a:pt x="833923" y="371480"/>
                  </a:cubicBezTo>
                  <a:lnTo>
                    <a:pt x="106694" y="371480"/>
                  </a:lnTo>
                  <a:cubicBezTo>
                    <a:pt x="47769" y="371480"/>
                    <a:pt x="0" y="323711"/>
                    <a:pt x="0" y="264786"/>
                  </a:cubicBezTo>
                  <a:lnTo>
                    <a:pt x="0" y="106694"/>
                  </a:lnTo>
                  <a:cubicBezTo>
                    <a:pt x="0" y="47769"/>
                    <a:pt x="47769" y="0"/>
                    <a:pt x="1066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FFC00"/>
              </a:solidFill>
              <a:prstDash val="solid"/>
              <a:round/>
            </a:ln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940617" cy="3619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291"/>
                </a:lnSpc>
              </a:pPr>
              <a:r>
                <a:rPr lang="en-US" sz="1100" b="1" spc="156">
                  <a:solidFill>
                    <a:srgbClr val="273156"/>
                  </a:solidFill>
                  <a:latin typeface="Aptos"/>
                  <a:cs typeface="Calibri"/>
                </a:rPr>
                <a:t>PROJECT MID-POINT PRESENTATION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3869494" y="2680022"/>
            <a:ext cx="1609787" cy="353471"/>
          </a:xfrm>
          <a:prstGeom prst="line">
            <a:avLst/>
          </a:prstGeom>
          <a:ln w="38100" cap="flat">
            <a:solidFill>
              <a:srgbClr val="9DB3C1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800"/>
          </a:p>
        </p:txBody>
      </p:sp>
      <p:grpSp>
        <p:nvGrpSpPr>
          <p:cNvPr id="23" name="Group 23"/>
          <p:cNvGrpSpPr/>
          <p:nvPr/>
        </p:nvGrpSpPr>
        <p:grpSpPr>
          <a:xfrm>
            <a:off x="4916837" y="1982688"/>
            <a:ext cx="1936983" cy="520611"/>
            <a:chOff x="0" y="0"/>
            <a:chExt cx="1001396" cy="30790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01396" cy="307904"/>
            </a:xfrm>
            <a:custGeom>
              <a:avLst/>
              <a:gdLst/>
              <a:ahLst/>
              <a:cxnLst/>
              <a:rect l="l" t="t" r="r" b="b"/>
              <a:pathLst>
                <a:path w="1001396" h="307904">
                  <a:moveTo>
                    <a:pt x="0" y="0"/>
                  </a:moveTo>
                  <a:lnTo>
                    <a:pt x="1001396" y="0"/>
                  </a:lnTo>
                  <a:lnTo>
                    <a:pt x="1001396" y="307904"/>
                  </a:lnTo>
                  <a:lnTo>
                    <a:pt x="0" y="307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DB3C1"/>
              </a:solidFill>
              <a:prstDash val="solid"/>
              <a:miter/>
            </a:ln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1001396" cy="29837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4"/>
                </a:lnSpc>
              </a:pPr>
              <a:r>
                <a:rPr lang="en-US" sz="1000" b="1" spc="129">
                  <a:solidFill>
                    <a:srgbClr val="051D64"/>
                  </a:solidFill>
                  <a:latin typeface="Aptos"/>
                  <a:cs typeface="Calibri"/>
                </a:rPr>
                <a:t>PROJECT CONSULTATION MEETING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6887437" y="2237391"/>
            <a:ext cx="1267432" cy="959946"/>
          </a:xfrm>
          <a:prstGeom prst="line">
            <a:avLst/>
          </a:prstGeom>
          <a:ln w="38100" cap="flat">
            <a:solidFill>
              <a:srgbClr val="9DB3C1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800"/>
          </a:p>
        </p:txBody>
      </p:sp>
      <p:grpSp>
        <p:nvGrpSpPr>
          <p:cNvPr id="27" name="Group 27"/>
          <p:cNvGrpSpPr/>
          <p:nvPr/>
        </p:nvGrpSpPr>
        <p:grpSpPr>
          <a:xfrm>
            <a:off x="10303357" y="2291182"/>
            <a:ext cx="1551526" cy="376437"/>
            <a:chOff x="0" y="0"/>
            <a:chExt cx="861959" cy="2091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61959" cy="209132"/>
            </a:xfrm>
            <a:custGeom>
              <a:avLst/>
              <a:gdLst/>
              <a:ahLst/>
              <a:cxnLst/>
              <a:rect l="l" t="t" r="r" b="b"/>
              <a:pathLst>
                <a:path w="861959" h="209132">
                  <a:moveTo>
                    <a:pt x="0" y="0"/>
                  </a:moveTo>
                  <a:lnTo>
                    <a:pt x="861959" y="0"/>
                  </a:lnTo>
                  <a:lnTo>
                    <a:pt x="861959" y="209132"/>
                  </a:lnTo>
                  <a:lnTo>
                    <a:pt x="0" y="209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DB3C1"/>
              </a:solidFill>
              <a:prstDash val="solid"/>
              <a:miter/>
            </a:ln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9525"/>
              <a:ext cx="861959" cy="19960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4"/>
                </a:lnSpc>
              </a:pPr>
              <a:r>
                <a:rPr lang="en-US" sz="1000" b="1" spc="129">
                  <a:solidFill>
                    <a:srgbClr val="051D64"/>
                  </a:solidFill>
                  <a:latin typeface="Aptos"/>
                  <a:cs typeface="Calibri"/>
                </a:rPr>
                <a:t>TEAM MEETINGS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 flipH="1">
            <a:off x="9224837" y="2479400"/>
            <a:ext cx="1078520" cy="126889"/>
          </a:xfrm>
          <a:prstGeom prst="line">
            <a:avLst/>
          </a:prstGeom>
          <a:ln w="38100" cap="flat">
            <a:solidFill>
              <a:srgbClr val="9DB3C1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800"/>
          </a:p>
        </p:txBody>
      </p:sp>
      <p:sp>
        <p:nvSpPr>
          <p:cNvPr id="31" name="AutoShape 31"/>
          <p:cNvSpPr/>
          <p:nvPr/>
        </p:nvSpPr>
        <p:spPr>
          <a:xfrm flipH="1" flipV="1">
            <a:off x="9905281" y="1541590"/>
            <a:ext cx="398076" cy="937809"/>
          </a:xfrm>
          <a:prstGeom prst="line">
            <a:avLst/>
          </a:prstGeom>
          <a:ln w="38100" cap="flat">
            <a:solidFill>
              <a:srgbClr val="9DB3C1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800"/>
          </a:p>
        </p:txBody>
      </p:sp>
      <p:grpSp>
        <p:nvGrpSpPr>
          <p:cNvPr id="32" name="Group 32"/>
          <p:cNvGrpSpPr/>
          <p:nvPr/>
        </p:nvGrpSpPr>
        <p:grpSpPr>
          <a:xfrm>
            <a:off x="7518446" y="515645"/>
            <a:ext cx="1551526" cy="509913"/>
            <a:chOff x="0" y="0"/>
            <a:chExt cx="861959" cy="28328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61959" cy="283285"/>
            </a:xfrm>
            <a:custGeom>
              <a:avLst/>
              <a:gdLst/>
              <a:ahLst/>
              <a:cxnLst/>
              <a:rect l="l" t="t" r="r" b="b"/>
              <a:pathLst>
                <a:path w="861959" h="283285">
                  <a:moveTo>
                    <a:pt x="116430" y="0"/>
                  </a:moveTo>
                  <a:lnTo>
                    <a:pt x="745529" y="0"/>
                  </a:lnTo>
                  <a:cubicBezTo>
                    <a:pt x="809831" y="0"/>
                    <a:pt x="861959" y="52128"/>
                    <a:pt x="861959" y="116430"/>
                  </a:cubicBezTo>
                  <a:lnTo>
                    <a:pt x="861959" y="166855"/>
                  </a:lnTo>
                  <a:cubicBezTo>
                    <a:pt x="861959" y="197734"/>
                    <a:pt x="849692" y="227349"/>
                    <a:pt x="827857" y="249184"/>
                  </a:cubicBezTo>
                  <a:cubicBezTo>
                    <a:pt x="806022" y="271018"/>
                    <a:pt x="776408" y="283285"/>
                    <a:pt x="745529" y="283285"/>
                  </a:cubicBezTo>
                  <a:lnTo>
                    <a:pt x="116430" y="283285"/>
                  </a:lnTo>
                  <a:cubicBezTo>
                    <a:pt x="85551" y="283285"/>
                    <a:pt x="55937" y="271018"/>
                    <a:pt x="34102" y="249184"/>
                  </a:cubicBezTo>
                  <a:cubicBezTo>
                    <a:pt x="12267" y="227349"/>
                    <a:pt x="0" y="197734"/>
                    <a:pt x="0" y="166855"/>
                  </a:cubicBezTo>
                  <a:lnTo>
                    <a:pt x="0" y="116430"/>
                  </a:lnTo>
                  <a:cubicBezTo>
                    <a:pt x="0" y="85551"/>
                    <a:pt x="12267" y="55937"/>
                    <a:pt x="34102" y="34102"/>
                  </a:cubicBezTo>
                  <a:cubicBezTo>
                    <a:pt x="55937" y="12267"/>
                    <a:pt x="85551" y="0"/>
                    <a:pt x="116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F3131"/>
              </a:solidFill>
              <a:prstDash val="solid"/>
              <a:round/>
            </a:ln>
          </p:spPr>
          <p:txBody>
            <a:bodyPr/>
            <a:lstStyle/>
            <a:p>
              <a:endParaRPr lang="en-US" sz="800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9525"/>
              <a:ext cx="861959" cy="27376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291"/>
                </a:lnSpc>
              </a:pPr>
              <a:r>
                <a:rPr lang="en-US" sz="1100" b="1" spc="156">
                  <a:solidFill>
                    <a:srgbClr val="051D64"/>
                  </a:solidFill>
                  <a:latin typeface="Aptos"/>
                  <a:cs typeface="Calibri"/>
                </a:rPr>
                <a:t>PROJECT FINAL PRESENTATION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9126002" y="781807"/>
            <a:ext cx="1370049" cy="92099"/>
          </a:xfrm>
          <a:prstGeom prst="line">
            <a:avLst/>
          </a:prstGeom>
          <a:ln w="38100" cap="flat">
            <a:solidFill>
              <a:srgbClr val="9DB3C1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 sz="800"/>
          </a:p>
        </p:txBody>
      </p:sp>
      <p:sp>
        <p:nvSpPr>
          <p:cNvPr id="37" name="Freeform 37"/>
          <p:cNvSpPr/>
          <p:nvPr/>
        </p:nvSpPr>
        <p:spPr>
          <a:xfrm>
            <a:off x="3736384" y="164144"/>
            <a:ext cx="934441" cy="1325449"/>
          </a:xfrm>
          <a:custGeom>
            <a:avLst/>
            <a:gdLst/>
            <a:ahLst/>
            <a:cxnLst/>
            <a:rect l="l" t="t" r="r" b="b"/>
            <a:pathLst>
              <a:path w="1401662" h="1988173">
                <a:moveTo>
                  <a:pt x="0" y="0"/>
                </a:moveTo>
                <a:lnTo>
                  <a:pt x="1401662" y="0"/>
                </a:lnTo>
                <a:lnTo>
                  <a:pt x="1401662" y="1988173"/>
                </a:lnTo>
                <a:lnTo>
                  <a:pt x="0" y="198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40" name="Freeform 40"/>
          <p:cNvSpPr/>
          <p:nvPr/>
        </p:nvSpPr>
        <p:spPr>
          <a:xfrm>
            <a:off x="10309703" y="5898350"/>
            <a:ext cx="1466384" cy="954339"/>
          </a:xfrm>
          <a:custGeom>
            <a:avLst/>
            <a:gdLst/>
            <a:ahLst/>
            <a:cxnLst/>
            <a:rect l="l" t="t" r="r" b="b"/>
            <a:pathLst>
              <a:path w="4199822" h="2490461">
                <a:moveTo>
                  <a:pt x="0" y="0"/>
                </a:moveTo>
                <a:lnTo>
                  <a:pt x="4199822" y="0"/>
                </a:lnTo>
                <a:lnTo>
                  <a:pt x="4199822" y="2490460"/>
                </a:lnTo>
                <a:lnTo>
                  <a:pt x="0" y="2490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41" name="TextBox 41"/>
          <p:cNvSpPr txBox="1"/>
          <p:nvPr/>
        </p:nvSpPr>
        <p:spPr>
          <a:xfrm>
            <a:off x="879236" y="5009151"/>
            <a:ext cx="1388189" cy="22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49"/>
              </a:lnSpc>
            </a:pPr>
            <a:r>
              <a:rPr lang="en-US" sz="1700" b="1">
                <a:solidFill>
                  <a:srgbClr val="273156"/>
                </a:solidFill>
                <a:latin typeface="Glacial Indifference Bold"/>
              </a:rPr>
              <a:t>23th October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24551" y="6140659"/>
            <a:ext cx="167018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"/>
              </a:lnSpc>
              <a:spcBef>
                <a:spcPct val="0"/>
              </a:spcBef>
            </a:pPr>
            <a:r>
              <a:rPr lang="en-US" sz="1165" spc="133">
                <a:solidFill>
                  <a:srgbClr val="000000"/>
                </a:solidFill>
                <a:latin typeface="Glacial Indifference"/>
              </a:rPr>
              <a:t>Introducing our project to other ML groups.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306759" y="4803628"/>
            <a:ext cx="1810622" cy="206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9"/>
              </a:lnSpc>
            </a:pPr>
            <a:r>
              <a:rPr lang="en-US" sz="1559" b="1">
                <a:solidFill>
                  <a:srgbClr val="273156"/>
                </a:solidFill>
                <a:latin typeface="Glacial Indifference Bold"/>
              </a:rPr>
              <a:t>30th Oct - 5th Nov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319779" y="5518837"/>
            <a:ext cx="167018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"/>
              </a:lnSpc>
              <a:spcBef>
                <a:spcPct val="0"/>
              </a:spcBef>
            </a:pPr>
            <a:r>
              <a:rPr lang="en-US" sz="1165" spc="133">
                <a:solidFill>
                  <a:srgbClr val="000000"/>
                </a:solidFill>
                <a:latin typeface="Glacial Indifference"/>
              </a:rPr>
              <a:t>Researching your own ML methods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716832" y="3584828"/>
            <a:ext cx="1539590" cy="234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26"/>
              </a:lnSpc>
            </a:pPr>
            <a:r>
              <a:rPr lang="en-US" sz="1600" b="1">
                <a:solidFill>
                  <a:srgbClr val="273156"/>
                </a:solidFill>
                <a:latin typeface="Glacial Indifference Bold"/>
              </a:rPr>
              <a:t>6th - 12th Nov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649598" y="4226246"/>
            <a:ext cx="167018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"/>
              </a:lnSpc>
              <a:spcBef>
                <a:spcPct val="0"/>
              </a:spcBef>
            </a:pPr>
            <a:r>
              <a:rPr lang="en-US" sz="1165" spc="133">
                <a:solidFill>
                  <a:srgbClr val="000000"/>
                </a:solidFill>
                <a:latin typeface="Glacial Indifference"/>
              </a:rPr>
              <a:t>Working with each ML model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258518" y="2052912"/>
            <a:ext cx="1599770" cy="22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49"/>
              </a:lnSpc>
            </a:pPr>
            <a:r>
              <a:rPr lang="en-US" sz="1749" b="1">
                <a:solidFill>
                  <a:srgbClr val="273156"/>
                </a:solidFill>
                <a:latin typeface="Glacial Indifference Bold"/>
              </a:rPr>
              <a:t>13th November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085443" y="1673063"/>
            <a:ext cx="1599770" cy="22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49"/>
              </a:lnSpc>
            </a:pPr>
            <a:r>
              <a:rPr lang="en-US" sz="1749" b="1">
                <a:solidFill>
                  <a:srgbClr val="273156"/>
                </a:solidFill>
                <a:latin typeface="Glacial Indifference Bold"/>
              </a:rPr>
              <a:t>20th November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342560" y="2049037"/>
            <a:ext cx="1929013" cy="18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5"/>
              </a:lnSpc>
            </a:pPr>
            <a:r>
              <a:rPr lang="en-US" sz="1400" b="1">
                <a:solidFill>
                  <a:srgbClr val="273156"/>
                </a:solidFill>
                <a:latin typeface="Glacial Indifference Bold"/>
              </a:rPr>
              <a:t>20th Nov - 3rd Dec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518446" y="173657"/>
            <a:ext cx="1599770" cy="22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49"/>
              </a:lnSpc>
            </a:pPr>
            <a:r>
              <a:rPr lang="en-US" sz="1700" b="1">
                <a:solidFill>
                  <a:srgbClr val="273156"/>
                </a:solidFill>
                <a:latin typeface="Glacial Indifference Bold"/>
              </a:rPr>
              <a:t>4th December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306354" y="2819158"/>
            <a:ext cx="167018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"/>
              </a:lnSpc>
              <a:spcBef>
                <a:spcPct val="0"/>
              </a:spcBef>
            </a:pPr>
            <a:r>
              <a:rPr lang="en-US" sz="1165" spc="133">
                <a:solidFill>
                  <a:srgbClr val="000000"/>
                </a:solidFill>
                <a:latin typeface="Glacial Indifference"/>
              </a:rPr>
              <a:t>Finishing touches</a:t>
            </a:r>
          </a:p>
        </p:txBody>
      </p:sp>
    </p:spTree>
    <p:extLst>
      <p:ext uri="{BB962C8B-B14F-4D97-AF65-F5344CB8AC3E}">
        <p14:creationId xmlns:p14="http://schemas.microsoft.com/office/powerpoint/2010/main" val="196089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00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9963" y="0"/>
            <a:ext cx="5636041" cy="1099028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3" name="Freeform 3"/>
          <p:cNvSpPr/>
          <p:nvPr/>
        </p:nvSpPr>
        <p:spPr>
          <a:xfrm flipV="1">
            <a:off x="0" y="5332334"/>
            <a:ext cx="4085609" cy="1525666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3224"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7" name="TextBox 7"/>
          <p:cNvSpPr txBox="1"/>
          <p:nvPr/>
        </p:nvSpPr>
        <p:spPr>
          <a:xfrm>
            <a:off x="4817320" y="451328"/>
            <a:ext cx="2641193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4250" b="1">
                <a:solidFill>
                  <a:srgbClr val="051D64"/>
                </a:solidFill>
                <a:latin typeface="Oswald"/>
                <a:cs typeface="Calibri"/>
              </a:rPr>
              <a:t>TABLE OF</a:t>
            </a:r>
          </a:p>
          <a:p>
            <a:pPr>
              <a:lnSpc>
                <a:spcPts val="5120"/>
              </a:lnSpc>
            </a:pPr>
            <a:r>
              <a:rPr lang="en-US" sz="4250" b="1">
                <a:solidFill>
                  <a:srgbClr val="051D64"/>
                </a:solidFill>
                <a:latin typeface="Oswald"/>
                <a:cs typeface="Calibri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7274" y="2685218"/>
            <a:ext cx="767448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4250" b="1">
                <a:solidFill>
                  <a:srgbClr val="D18547"/>
                </a:solidFill>
                <a:latin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74278" y="2685218"/>
            <a:ext cx="767448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4250" b="1">
                <a:solidFill>
                  <a:srgbClr val="D18547"/>
                </a:solidFill>
                <a:latin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4259" y="2685218"/>
            <a:ext cx="767448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4250" b="1">
                <a:solidFill>
                  <a:srgbClr val="D18547"/>
                </a:solidFill>
                <a:latin typeface="Oswald"/>
              </a:rPr>
              <a:t>04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4073156" y="6381509"/>
            <a:ext cx="5410341" cy="38100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12" name="AutoShape 12"/>
          <p:cNvSpPr/>
          <p:nvPr/>
        </p:nvSpPr>
        <p:spPr>
          <a:xfrm>
            <a:off x="456746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13" name="AutoShape 13"/>
          <p:cNvSpPr/>
          <p:nvPr/>
        </p:nvSpPr>
        <p:spPr>
          <a:xfrm>
            <a:off x="684224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14" name="AutoShape 14"/>
          <p:cNvSpPr/>
          <p:nvPr/>
        </p:nvSpPr>
        <p:spPr>
          <a:xfrm>
            <a:off x="911703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15" name="AutoShape 15"/>
          <p:cNvSpPr/>
          <p:nvPr/>
        </p:nvSpPr>
        <p:spPr>
          <a:xfrm>
            <a:off x="1139182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16" name="AutoShape 16"/>
          <p:cNvSpPr/>
          <p:nvPr/>
        </p:nvSpPr>
        <p:spPr>
          <a:xfrm>
            <a:off x="1366661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17" name="AutoShape 17"/>
          <p:cNvSpPr/>
          <p:nvPr/>
        </p:nvSpPr>
        <p:spPr>
          <a:xfrm>
            <a:off x="1594140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18" name="AutoShape 18"/>
          <p:cNvSpPr/>
          <p:nvPr/>
        </p:nvSpPr>
        <p:spPr>
          <a:xfrm>
            <a:off x="1821618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19" name="AutoShape 19"/>
          <p:cNvSpPr/>
          <p:nvPr/>
        </p:nvSpPr>
        <p:spPr>
          <a:xfrm>
            <a:off x="2049097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20" name="TextBox 20"/>
          <p:cNvSpPr txBox="1"/>
          <p:nvPr/>
        </p:nvSpPr>
        <p:spPr>
          <a:xfrm>
            <a:off x="613212" y="3475157"/>
            <a:ext cx="2950719" cy="340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300" b="1">
                <a:solidFill>
                  <a:srgbClr val="051D64"/>
                </a:solidFill>
                <a:latin typeface="Oswa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05951" y="3475157"/>
            <a:ext cx="1951213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333" b="1">
                <a:solidFill>
                  <a:srgbClr val="051D64"/>
                </a:solidFill>
                <a:latin typeface="Oswald"/>
              </a:rPr>
              <a:t>METHODOLOGY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14814" y="3475157"/>
            <a:ext cx="2471789" cy="338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300" b="1">
                <a:solidFill>
                  <a:srgbClr val="051D64"/>
                </a:solidFill>
                <a:latin typeface="Oswald"/>
              </a:rPr>
              <a:t>PROJECT ROADMAP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78325" y="2685218"/>
            <a:ext cx="767448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4250" b="1">
                <a:solidFill>
                  <a:srgbClr val="D18547"/>
                </a:solidFill>
                <a:latin typeface="Oswa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98247" y="3475157"/>
            <a:ext cx="3320532" cy="338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300" b="1">
                <a:solidFill>
                  <a:srgbClr val="051D64"/>
                </a:solidFill>
                <a:latin typeface="Oswald"/>
              </a:rPr>
              <a:t>WORK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4498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EA69D-01B9-B97C-4C08-2E7823B836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353129" y="6225721"/>
            <a:ext cx="1464501" cy="365125"/>
          </a:xfrm>
        </p:spPr>
        <p:txBody>
          <a:bodyPr/>
          <a:lstStyle/>
          <a:p>
            <a:fld id="{D052F644-756C-4530-A69F-A71AB7A98F48}" type="slidenum">
              <a:rPr lang="fi-FI" sz="1800" b="1" dirty="0" smtClean="0">
                <a:latin typeface="Arial"/>
                <a:cs typeface="Arial"/>
              </a:rPr>
              <a:pPr/>
              <a:t>3</a:t>
            </a:fld>
            <a:endParaRPr lang="en-GB" sz="1800" b="1">
              <a:latin typeface="Arial"/>
              <a:cs typeface="Arial"/>
            </a:endParaRPr>
          </a:p>
        </p:txBody>
      </p:sp>
      <p:pic>
        <p:nvPicPr>
          <p:cNvPr id="4" name="Picture 3" descr="A screenshot of a article&#10;&#10;Description automatically generated">
            <a:extLst>
              <a:ext uri="{FF2B5EF4-FFF2-40B4-BE49-F238E27FC236}">
                <a16:creationId xmlns:a16="http://schemas.microsoft.com/office/drawing/2014/main" id="{6250232B-2051-3BC6-42AD-E86826D0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37" y="1455321"/>
            <a:ext cx="9140040" cy="3959232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C52B4DF4-4B4C-5146-DC45-DBE5F4F32F08}"/>
              </a:ext>
            </a:extLst>
          </p:cNvPr>
          <p:cNvSpPr/>
          <p:nvPr/>
        </p:nvSpPr>
        <p:spPr>
          <a:xfrm rot="20700000">
            <a:off x="903538" y="4794935"/>
            <a:ext cx="737259" cy="146660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A2008-FE2C-66C9-8702-7C8D5A60C942}"/>
              </a:ext>
            </a:extLst>
          </p:cNvPr>
          <p:cNvSpPr txBox="1"/>
          <p:nvPr/>
        </p:nvSpPr>
        <p:spPr>
          <a:xfrm>
            <a:off x="1815131" y="5675106"/>
            <a:ext cx="5159829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i="1">
                <a:solidFill>
                  <a:schemeClr val="bg1"/>
                </a:solidFill>
                <a:cs typeface="Arial"/>
              </a:rPr>
              <a:t>Reference Material that will be used for this study; contains the input data for the project</a:t>
            </a: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94C34B29-C2AC-9915-5862-D78C6A14740D}"/>
              </a:ext>
            </a:extLst>
          </p:cNvPr>
          <p:cNvSpPr/>
          <p:nvPr/>
        </p:nvSpPr>
        <p:spPr>
          <a:xfrm>
            <a:off x="0" y="-395325"/>
            <a:ext cx="12192000" cy="1692234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53BAF68C-C0D1-A49C-02AD-EF5E568397B7}"/>
              </a:ext>
            </a:extLst>
          </p:cNvPr>
          <p:cNvSpPr txBox="1"/>
          <p:nvPr/>
        </p:nvSpPr>
        <p:spPr>
          <a:xfrm>
            <a:off x="3347398" y="711387"/>
            <a:ext cx="5504301" cy="5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b="1">
                <a:solidFill>
                  <a:srgbClr val="051D64"/>
                </a:solidFill>
                <a:latin typeface="Oswald"/>
              </a:rPr>
              <a:t>INTRODUCTION</a:t>
            </a: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89B6E788-B2DD-85E8-F03B-443290E6C725}"/>
              </a:ext>
            </a:extLst>
          </p:cNvPr>
          <p:cNvSpPr/>
          <p:nvPr/>
        </p:nvSpPr>
        <p:spPr>
          <a:xfrm flipV="1">
            <a:off x="-200475" y="6562125"/>
            <a:ext cx="7394416" cy="52477"/>
          </a:xfrm>
          <a:prstGeom prst="line">
            <a:avLst/>
          </a:prstGeom>
          <a:ln w="104775" cap="flat">
            <a:solidFill>
              <a:srgbClr val="F9B6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52683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6BA72-78A3-E58C-E0FE-DCF1DA5C28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52F644-756C-4530-A69F-A71AB7A98F48}" type="slidenum">
              <a:rPr lang="fi-FI" smtClean="0"/>
              <a:pPr/>
              <a:t>4</a:t>
            </a:fld>
            <a:endParaRPr lang="fi-F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CC12-7DC9-3427-C1F1-CABED7B52412}"/>
              </a:ext>
            </a:extLst>
          </p:cNvPr>
          <p:cNvSpPr txBox="1"/>
          <p:nvPr/>
        </p:nvSpPr>
        <p:spPr>
          <a:xfrm>
            <a:off x="525826" y="1613215"/>
            <a:ext cx="11242575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 dirty="0">
                <a:solidFill>
                  <a:srgbClr val="1F1F1F"/>
                </a:solidFill>
                <a:latin typeface="Calibri"/>
                <a:ea typeface="+mn-lt"/>
                <a:cs typeface="+mn-lt"/>
              </a:rPr>
              <a:t>To compare the performance of  machine learning techniques for predicting the surface roughness and mechanical properties of a stainless-steel specimens produced by selective laser melting (SLM).</a:t>
            </a:r>
            <a:endParaRPr lang="en-US" sz="1400" b="1" dirty="0">
              <a:latin typeface="Calibri"/>
              <a:cs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ABC05-688A-6436-56F1-26BC0D32026C}"/>
              </a:ext>
            </a:extLst>
          </p:cNvPr>
          <p:cNvSpPr txBox="1"/>
          <p:nvPr/>
        </p:nvSpPr>
        <p:spPr>
          <a:xfrm>
            <a:off x="520651" y="2664050"/>
            <a:ext cx="11244942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b="1" dirty="0">
                <a:latin typeface="Calibri"/>
                <a:ea typeface="+mn-lt"/>
                <a:cs typeface="+mn-lt"/>
              </a:rPr>
              <a:t>Enhancing 3D Printing Quality</a:t>
            </a:r>
            <a:r>
              <a:rPr lang="en-GB" sz="2000" dirty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 Improve the quality of 316L stainless steel parts produced through selective laser melting (SLM).</a:t>
            </a:r>
            <a:endParaRPr lang="en-US" sz="2000">
              <a:latin typeface="Calibri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000" b="1" dirty="0">
                <a:latin typeface="Calibri"/>
                <a:ea typeface="+mn-lt"/>
                <a:cs typeface="+mn-lt"/>
              </a:rPr>
              <a:t>Efficiency Through Data</a:t>
            </a:r>
            <a:r>
              <a:rPr lang="en-GB" sz="2000" dirty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 Use data-driven approaches to reduce errors and save resources in the 3D printing process.</a:t>
            </a:r>
            <a:endParaRPr lang="en-GB" sz="2000">
              <a:latin typeface="Calibri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000" b="1" dirty="0">
                <a:latin typeface="Calibri"/>
                <a:ea typeface="+mn-lt"/>
                <a:cs typeface="+mn-lt"/>
              </a:rPr>
              <a:t>Selecting the Best Model</a:t>
            </a:r>
            <a:r>
              <a:rPr lang="en-GB" sz="2000" dirty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 Evaluate and compare various machine learning models to determine which one is most effective for predicting different property variables.</a:t>
            </a:r>
            <a:endParaRPr lang="en-GB" sz="2000">
              <a:latin typeface="Calibri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2000" b="1" dirty="0">
                <a:latin typeface="Calibri"/>
                <a:ea typeface="+mn-lt"/>
                <a:cs typeface="+mn-lt"/>
              </a:rPr>
              <a:t>Advancing Manufacturing</a:t>
            </a:r>
            <a:r>
              <a:rPr lang="en-GB" sz="2000" dirty="0">
                <a:solidFill>
                  <a:srgbClr val="374151"/>
                </a:solidFill>
                <a:latin typeface="Calibri"/>
                <a:ea typeface="+mn-lt"/>
                <a:cs typeface="+mn-lt"/>
              </a:rPr>
              <a:t>: Contribute to making 3D printing more efficient and reliable for industries using SLM technology.</a:t>
            </a:r>
            <a:endParaRPr lang="en-GB" sz="2000" dirty="0">
              <a:latin typeface="Calibri"/>
              <a:cs typeface="Arial" panose="020B0604020202020204"/>
            </a:endParaRPr>
          </a:p>
          <a:p>
            <a:pPr algn="l"/>
            <a:endParaRPr lang="en-GB">
              <a:cs typeface="Arial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6AD44789-3F20-F3CD-395C-621C6818B7EF}"/>
              </a:ext>
            </a:extLst>
          </p:cNvPr>
          <p:cNvSpPr/>
          <p:nvPr/>
        </p:nvSpPr>
        <p:spPr>
          <a:xfrm>
            <a:off x="7629963" y="0"/>
            <a:ext cx="5636041" cy="1099028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EBAB81E0-5C61-BE1E-2C61-C03C65395037}"/>
              </a:ext>
            </a:extLst>
          </p:cNvPr>
          <p:cNvSpPr/>
          <p:nvPr/>
        </p:nvSpPr>
        <p:spPr>
          <a:xfrm flipV="1">
            <a:off x="-257299" y="5777659"/>
            <a:ext cx="4085609" cy="1525666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3224"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4E1271AE-F68F-9F86-4B3A-7D6FAA409ED4}"/>
              </a:ext>
            </a:extLst>
          </p:cNvPr>
          <p:cNvSpPr txBox="1"/>
          <p:nvPr/>
        </p:nvSpPr>
        <p:spPr>
          <a:xfrm>
            <a:off x="532867" y="135026"/>
            <a:ext cx="502783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endParaRPr lang="en-US" sz="4250" b="1">
              <a:solidFill>
                <a:srgbClr val="051D64"/>
              </a:solidFill>
              <a:latin typeface="Oswald"/>
              <a:cs typeface="Calibri"/>
            </a:endParaRPr>
          </a:p>
          <a:p>
            <a:pPr>
              <a:lnSpc>
                <a:spcPts val="5120"/>
              </a:lnSpc>
            </a:pPr>
            <a:r>
              <a:rPr lang="en-US" sz="4250" b="1">
                <a:solidFill>
                  <a:srgbClr val="051D64"/>
                </a:solidFill>
                <a:latin typeface=" Oswald"/>
                <a:cs typeface="Calibri"/>
              </a:rPr>
              <a:t>Research Aim</a:t>
            </a:r>
          </a:p>
        </p:txBody>
      </p:sp>
      <p:sp>
        <p:nvSpPr>
          <p:cNvPr id="22" name="AutoShape 12">
            <a:extLst>
              <a:ext uri="{FF2B5EF4-FFF2-40B4-BE49-F238E27FC236}">
                <a16:creationId xmlns:a16="http://schemas.microsoft.com/office/drawing/2014/main" id="{6F6EC5F5-3A54-DEC1-6D70-644B8DE7C158}"/>
              </a:ext>
            </a:extLst>
          </p:cNvPr>
          <p:cNvSpPr/>
          <p:nvPr/>
        </p:nvSpPr>
        <p:spPr>
          <a:xfrm>
            <a:off x="456746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24" name="AutoShape 13">
            <a:extLst>
              <a:ext uri="{FF2B5EF4-FFF2-40B4-BE49-F238E27FC236}">
                <a16:creationId xmlns:a16="http://schemas.microsoft.com/office/drawing/2014/main" id="{9C9C7F16-33B3-A1B1-7680-5F6C2ECF4220}"/>
              </a:ext>
            </a:extLst>
          </p:cNvPr>
          <p:cNvSpPr/>
          <p:nvPr/>
        </p:nvSpPr>
        <p:spPr>
          <a:xfrm>
            <a:off x="684224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5E3BAD13-5A69-63F1-C2BE-55F987B35A10}"/>
              </a:ext>
            </a:extLst>
          </p:cNvPr>
          <p:cNvSpPr/>
          <p:nvPr/>
        </p:nvSpPr>
        <p:spPr>
          <a:xfrm>
            <a:off x="911703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28" name="AutoShape 15">
            <a:extLst>
              <a:ext uri="{FF2B5EF4-FFF2-40B4-BE49-F238E27FC236}">
                <a16:creationId xmlns:a16="http://schemas.microsoft.com/office/drawing/2014/main" id="{01363021-9EC7-3CA9-1DAA-1708CDBB79BE}"/>
              </a:ext>
            </a:extLst>
          </p:cNvPr>
          <p:cNvSpPr/>
          <p:nvPr/>
        </p:nvSpPr>
        <p:spPr>
          <a:xfrm>
            <a:off x="1139182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30" name="AutoShape 16">
            <a:extLst>
              <a:ext uri="{FF2B5EF4-FFF2-40B4-BE49-F238E27FC236}">
                <a16:creationId xmlns:a16="http://schemas.microsoft.com/office/drawing/2014/main" id="{7F6B37AD-EF3F-A87D-E7B0-368981954C4D}"/>
              </a:ext>
            </a:extLst>
          </p:cNvPr>
          <p:cNvSpPr/>
          <p:nvPr/>
        </p:nvSpPr>
        <p:spPr>
          <a:xfrm>
            <a:off x="1366661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32" name="AutoShape 17">
            <a:extLst>
              <a:ext uri="{FF2B5EF4-FFF2-40B4-BE49-F238E27FC236}">
                <a16:creationId xmlns:a16="http://schemas.microsoft.com/office/drawing/2014/main" id="{562E0149-193B-81B5-7697-6027718825EE}"/>
              </a:ext>
            </a:extLst>
          </p:cNvPr>
          <p:cNvSpPr/>
          <p:nvPr/>
        </p:nvSpPr>
        <p:spPr>
          <a:xfrm>
            <a:off x="1594140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34" name="AutoShape 18">
            <a:extLst>
              <a:ext uri="{FF2B5EF4-FFF2-40B4-BE49-F238E27FC236}">
                <a16:creationId xmlns:a16="http://schemas.microsoft.com/office/drawing/2014/main" id="{85FC773A-997A-7476-0000-744759357149}"/>
              </a:ext>
            </a:extLst>
          </p:cNvPr>
          <p:cNvSpPr/>
          <p:nvPr/>
        </p:nvSpPr>
        <p:spPr>
          <a:xfrm>
            <a:off x="1821618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  <p:sp>
        <p:nvSpPr>
          <p:cNvPr id="36" name="AutoShape 19">
            <a:extLst>
              <a:ext uri="{FF2B5EF4-FFF2-40B4-BE49-F238E27FC236}">
                <a16:creationId xmlns:a16="http://schemas.microsoft.com/office/drawing/2014/main" id="{C690A6F1-D83A-A492-39D7-B30DA9A7D77F}"/>
              </a:ext>
            </a:extLst>
          </p:cNvPr>
          <p:cNvSpPr/>
          <p:nvPr/>
        </p:nvSpPr>
        <p:spPr>
          <a:xfrm>
            <a:off x="2049097" y="378735"/>
            <a:ext cx="250057" cy="292627"/>
          </a:xfrm>
          <a:prstGeom prst="line">
            <a:avLst/>
          </a:prstGeom>
          <a:ln w="66675" cap="flat">
            <a:solidFill>
              <a:srgbClr val="BEC6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79167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laser scanning system&#10;&#10;Description automatically generated">
            <a:extLst>
              <a:ext uri="{FF2B5EF4-FFF2-40B4-BE49-F238E27FC236}">
                <a16:creationId xmlns:a16="http://schemas.microsoft.com/office/drawing/2014/main" id="{2DE4C3C7-DE87-82C4-DF2B-624064B9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24" y="1439863"/>
            <a:ext cx="5565732" cy="4072288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683FF1A-784D-32BF-B806-A9CCA7933D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129" y="6356350"/>
            <a:ext cx="146450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052F644-756C-4530-A69F-A71AB7A98F48}" type="slidenum">
              <a:rPr lang="fi-FI" smtClean="0"/>
              <a:pPr>
                <a:spcAft>
                  <a:spcPts val="600"/>
                </a:spcAft>
              </a:pPr>
              <a:t>5</a:t>
            </a:fld>
            <a:endParaRPr lang="fi-FI"/>
          </a:p>
        </p:txBody>
      </p:sp>
      <p:pic>
        <p:nvPicPr>
          <p:cNvPr id="6" name="Picture 5" descr="A diagram of a laser spacing&#10;&#10;Description automatically generated">
            <a:extLst>
              <a:ext uri="{FF2B5EF4-FFF2-40B4-BE49-F238E27FC236}">
                <a16:creationId xmlns:a16="http://schemas.microsoft.com/office/drawing/2014/main" id="{4A775764-BB10-28E0-AC77-BCF07B5B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795" y="1333793"/>
            <a:ext cx="4691742" cy="4192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EB002-D2FC-CF14-BE78-C8DB0AF04BC7}"/>
              </a:ext>
            </a:extLst>
          </p:cNvPr>
          <p:cNvSpPr txBox="1"/>
          <p:nvPr/>
        </p:nvSpPr>
        <p:spPr>
          <a:xfrm>
            <a:off x="8530998" y="5610905"/>
            <a:ext cx="2950028" cy="36933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Arial"/>
              </a:rPr>
              <a:t>SLM Process Parameters</a:t>
            </a:r>
            <a:endParaRPr lang="en-GB" b="1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885565-8994-BD6A-B5E5-E52238AFCF29}"/>
              </a:ext>
            </a:extLst>
          </p:cNvPr>
          <p:cNvSpPr txBox="1"/>
          <p:nvPr/>
        </p:nvSpPr>
        <p:spPr>
          <a:xfrm>
            <a:off x="2437672" y="5674577"/>
            <a:ext cx="24492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latin typeface="Calibri"/>
                <a:cs typeface="Arial"/>
              </a:rPr>
              <a:t>(DOI:10.3390/nano8080601)</a:t>
            </a:r>
            <a:endParaRPr lang="en-US" sz="1600" b="1">
              <a:latin typeface="Calibri"/>
              <a:cs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8BBC60-A247-9608-8C86-EAAC091B0FB3}"/>
              </a:ext>
            </a:extLst>
          </p:cNvPr>
          <p:cNvSpPr txBox="1"/>
          <p:nvPr/>
        </p:nvSpPr>
        <p:spPr>
          <a:xfrm>
            <a:off x="8982613" y="6134779"/>
            <a:ext cx="22751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latin typeface="Calibri"/>
                <a:cs typeface="Arial"/>
              </a:rPr>
              <a:t>(DOI:10.1063/1.4935926)</a:t>
            </a:r>
            <a:endParaRPr lang="en-US" sz="1600" b="1">
              <a:latin typeface="Calibri"/>
              <a:cs typeface="Arial" panose="020B0604020202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EA04A-5123-7ECC-4885-7FBC3BE1F092}"/>
              </a:ext>
            </a:extLst>
          </p:cNvPr>
          <p:cNvSpPr/>
          <p:nvPr/>
        </p:nvSpPr>
        <p:spPr>
          <a:xfrm>
            <a:off x="9712098" y="1819954"/>
            <a:ext cx="402772" cy="304800"/>
          </a:xfrm>
          <a:prstGeom prst="rect">
            <a:avLst/>
          </a:prstGeom>
          <a:solidFill>
            <a:srgbClr val="FFC000"/>
          </a:solidFill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chemeClr val="tx1"/>
                </a:solidFill>
                <a:cs typeface="Arial"/>
              </a:rPr>
              <a:t>A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882EE1-4325-E079-AE6B-89DD3253936F}"/>
              </a:ext>
            </a:extLst>
          </p:cNvPr>
          <p:cNvSpPr/>
          <p:nvPr/>
        </p:nvSpPr>
        <p:spPr>
          <a:xfrm>
            <a:off x="11627983" y="2505754"/>
            <a:ext cx="402772" cy="304800"/>
          </a:xfrm>
          <a:prstGeom prst="rect">
            <a:avLst/>
          </a:prstGeom>
          <a:solidFill>
            <a:srgbClr val="FFC000"/>
          </a:solidFill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tx1"/>
                </a:solidFill>
                <a:cs typeface="Arial"/>
              </a:rPr>
              <a:t>B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E55379-7A5D-8C16-342F-FD2273DB509C}"/>
              </a:ext>
            </a:extLst>
          </p:cNvPr>
          <p:cNvSpPr/>
          <p:nvPr/>
        </p:nvSpPr>
        <p:spPr>
          <a:xfrm>
            <a:off x="9200468" y="2919411"/>
            <a:ext cx="402772" cy="304800"/>
          </a:xfrm>
          <a:prstGeom prst="rect">
            <a:avLst/>
          </a:prstGeom>
          <a:solidFill>
            <a:srgbClr val="FFC000"/>
          </a:solidFill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tx1"/>
                </a:solidFill>
                <a:cs typeface="Arial"/>
              </a:rPr>
              <a:t>C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25E8D8-957E-0D41-43B0-8829C4009F66}"/>
              </a:ext>
            </a:extLst>
          </p:cNvPr>
          <p:cNvSpPr/>
          <p:nvPr/>
        </p:nvSpPr>
        <p:spPr>
          <a:xfrm>
            <a:off x="11791268" y="4269239"/>
            <a:ext cx="402772" cy="304800"/>
          </a:xfrm>
          <a:prstGeom prst="rect">
            <a:avLst/>
          </a:prstGeom>
          <a:solidFill>
            <a:srgbClr val="FFC000"/>
          </a:solidFill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tx1"/>
                </a:solidFill>
                <a:cs typeface="Arial"/>
              </a:rPr>
              <a:t>D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D0D73B1-DF59-7E24-13AB-903DAA3084B9}"/>
              </a:ext>
            </a:extLst>
          </p:cNvPr>
          <p:cNvSpPr txBox="1"/>
          <p:nvPr/>
        </p:nvSpPr>
        <p:spPr>
          <a:xfrm>
            <a:off x="1783814" y="600654"/>
            <a:ext cx="8621573" cy="5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b="1">
                <a:solidFill>
                  <a:srgbClr val="051D64"/>
                </a:solidFill>
                <a:latin typeface="Oswald"/>
              </a:rPr>
              <a:t>Selective Laser Melting (SLM) - An Overview</a:t>
            </a:r>
          </a:p>
        </p:txBody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02E08716-BF0B-3097-F7D9-351918A7911D}"/>
              </a:ext>
            </a:extLst>
          </p:cNvPr>
          <p:cNvSpPr/>
          <p:nvPr/>
        </p:nvSpPr>
        <p:spPr>
          <a:xfrm>
            <a:off x="0" y="-802601"/>
            <a:ext cx="12192000" cy="1692234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94645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2E2FDB6F-0AFD-6D66-65E6-DC10A2FB31E9}"/>
              </a:ext>
            </a:extLst>
          </p:cNvPr>
          <p:cNvSpPr/>
          <p:nvPr/>
        </p:nvSpPr>
        <p:spPr>
          <a:xfrm rot="10800000">
            <a:off x="-83130" y="6531430"/>
            <a:ext cx="4335386" cy="63920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E6765-D7CC-4416-243D-DC3319DDB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052F644-756C-4530-A69F-A71AB7A98F48}" type="slidenum">
              <a:rPr lang="fi-FI" smtClean="0"/>
              <a:pPr/>
              <a:t>6</a:t>
            </a:fld>
            <a:endParaRPr lang="fi-FI"/>
          </a:p>
        </p:txBody>
      </p:sp>
      <p:pic>
        <p:nvPicPr>
          <p:cNvPr id="5" name="WhatsApp Video 2023-10-17 at 3.36.48 PM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02B6EA4-9DA8-DDF9-57C9-95921B63E0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6351" y="1415893"/>
            <a:ext cx="5728357" cy="4036349"/>
          </a:xfrm>
          <a:prstGeom prst="rect">
            <a:avLst/>
          </a:prstGeom>
        </p:spPr>
      </p:pic>
      <p:pic>
        <p:nvPicPr>
          <p:cNvPr id="6" name="Picture 5" descr="A group of round objects on a plastic surface&#10;&#10;Description automatically generated">
            <a:extLst>
              <a:ext uri="{FF2B5EF4-FFF2-40B4-BE49-F238E27FC236}">
                <a16:creationId xmlns:a16="http://schemas.microsoft.com/office/drawing/2014/main" id="{7B52B498-1D52-52D3-243A-853B34BC6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454" y="1817538"/>
            <a:ext cx="4474030" cy="32330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280EBF-4713-49A8-DBB8-F38D2EF7C9E1}"/>
              </a:ext>
            </a:extLst>
          </p:cNvPr>
          <p:cNvSpPr txBox="1"/>
          <p:nvPr/>
        </p:nvSpPr>
        <p:spPr>
          <a:xfrm>
            <a:off x="1510392" y="5711104"/>
            <a:ext cx="3254828" cy="64633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cs typeface="Arial"/>
              </a:rPr>
              <a:t>Ongoing SLM process for printing 316 L steel samples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26064-8E11-0BC6-F9D1-08A534C4AA5E}"/>
              </a:ext>
            </a:extLst>
          </p:cNvPr>
          <p:cNvSpPr txBox="1"/>
          <p:nvPr/>
        </p:nvSpPr>
        <p:spPr>
          <a:xfrm>
            <a:off x="8399922" y="5386034"/>
            <a:ext cx="2710543" cy="64633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>
                <a:cs typeface="Arial"/>
              </a:rPr>
              <a:t>SLM-printed 316 L steel samples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7FEEDD8-DEE5-A22A-B212-FE54ACF08C91}"/>
              </a:ext>
            </a:extLst>
          </p:cNvPr>
          <p:cNvSpPr/>
          <p:nvPr/>
        </p:nvSpPr>
        <p:spPr>
          <a:xfrm>
            <a:off x="6186511" y="2922133"/>
            <a:ext cx="1121228" cy="51162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59D938E-D31D-D96D-B25B-6B02AA0573BC}"/>
              </a:ext>
            </a:extLst>
          </p:cNvPr>
          <p:cNvSpPr txBox="1"/>
          <p:nvPr/>
        </p:nvSpPr>
        <p:spPr>
          <a:xfrm>
            <a:off x="1967745" y="140826"/>
            <a:ext cx="8621573" cy="5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b="1">
                <a:solidFill>
                  <a:srgbClr val="051D64"/>
                </a:solidFill>
                <a:latin typeface="Oswald"/>
              </a:rPr>
              <a:t>Demonstration of the Process</a:t>
            </a: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1F0C6B29-B662-18E8-5A6B-BDABB5267B02}"/>
              </a:ext>
            </a:extLst>
          </p:cNvPr>
          <p:cNvSpPr/>
          <p:nvPr/>
        </p:nvSpPr>
        <p:spPr>
          <a:xfrm>
            <a:off x="9981653" y="-118241"/>
            <a:ext cx="3258076" cy="1099028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9" name="Freeform 39">
            <a:extLst>
              <a:ext uri="{FF2B5EF4-FFF2-40B4-BE49-F238E27FC236}">
                <a16:creationId xmlns:a16="http://schemas.microsoft.com/office/drawing/2014/main" id="{05C51610-1462-66E1-B4AA-DB9B5C6E894A}"/>
              </a:ext>
            </a:extLst>
          </p:cNvPr>
          <p:cNvSpPr/>
          <p:nvPr/>
        </p:nvSpPr>
        <p:spPr>
          <a:xfrm>
            <a:off x="6184350" y="5789951"/>
            <a:ext cx="1041055" cy="1063673"/>
          </a:xfrm>
          <a:custGeom>
            <a:avLst/>
            <a:gdLst/>
            <a:ahLst/>
            <a:cxnLst/>
            <a:rect l="l" t="t" r="r" b="b"/>
            <a:pathLst>
              <a:path w="2486068" h="2536804">
                <a:moveTo>
                  <a:pt x="0" y="0"/>
                </a:moveTo>
                <a:lnTo>
                  <a:pt x="2486068" y="0"/>
                </a:lnTo>
                <a:lnTo>
                  <a:pt x="2486068" y="2536804"/>
                </a:lnTo>
                <a:lnTo>
                  <a:pt x="0" y="25368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9004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532C6D-6A60-BA7C-C15D-6263511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28297" y="368470"/>
            <a:ext cx="1022132" cy="10104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8B71E-7145-2876-CB53-ED3392BAAF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353129" y="6356350"/>
            <a:ext cx="146450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52F644-756C-4530-A69F-A71AB7A98F48}" type="slidenum">
              <a:rPr lang="fi-FI" smtClean="0"/>
              <a:pPr>
                <a:spcAft>
                  <a:spcPts val="600"/>
                </a:spcAft>
              </a:pPr>
              <a:t>7</a:t>
            </a:fld>
            <a:endParaRPr lang="fi-FI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DA4A6E1-A0B2-9484-B690-BA5E801C6D41}"/>
              </a:ext>
            </a:extLst>
          </p:cNvPr>
          <p:cNvSpPr txBox="1"/>
          <p:nvPr/>
        </p:nvSpPr>
        <p:spPr>
          <a:xfrm>
            <a:off x="-1093393" y="495551"/>
            <a:ext cx="8621573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4400" b="1" dirty="0">
                <a:solidFill>
                  <a:srgbClr val="051D64"/>
                </a:solidFill>
                <a:latin typeface="Oswald"/>
              </a:rPr>
              <a:t>Methodology</a:t>
            </a:r>
            <a:endParaRPr lang="en-US" sz="4400" dirty="0">
              <a:cs typeface="Arial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DBF74CD7-49A6-31FF-EDF1-0CE8D1559DFA}"/>
              </a:ext>
            </a:extLst>
          </p:cNvPr>
          <p:cNvSpPr/>
          <p:nvPr/>
        </p:nvSpPr>
        <p:spPr>
          <a:xfrm rot="10800000" flipV="1">
            <a:off x="8111563" y="-449721"/>
            <a:ext cx="4085609" cy="1525666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3224"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AE63786D-E353-BC2F-E63E-70627318836B}"/>
              </a:ext>
            </a:extLst>
          </p:cNvPr>
          <p:cNvSpPr/>
          <p:nvPr/>
        </p:nvSpPr>
        <p:spPr>
          <a:xfrm flipV="1">
            <a:off x="5460" y="5777659"/>
            <a:ext cx="4085609" cy="1525666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3224"/>
            </a:stretch>
          </a:blipFill>
        </p:spPr>
        <p:txBody>
          <a:bodyPr/>
          <a:lstStyle/>
          <a:p>
            <a:endParaRPr lang="en-US" sz="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929B8-85B5-BAF1-F8F0-7687411A5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372" y="1147402"/>
            <a:ext cx="10156370" cy="48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5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8">
            <a:extLst>
              <a:ext uri="{FF2B5EF4-FFF2-40B4-BE49-F238E27FC236}">
                <a16:creationId xmlns:a16="http://schemas.microsoft.com/office/drawing/2014/main" id="{C4A167EF-D8EA-57A0-96BD-449A12AFE477}"/>
              </a:ext>
            </a:extLst>
          </p:cNvPr>
          <p:cNvSpPr/>
          <p:nvPr/>
        </p:nvSpPr>
        <p:spPr>
          <a:xfrm>
            <a:off x="4029233" y="279493"/>
            <a:ext cx="451007" cy="599258"/>
          </a:xfrm>
          <a:custGeom>
            <a:avLst/>
            <a:gdLst/>
            <a:ahLst/>
            <a:cxnLst/>
            <a:rect l="l" t="t" r="r" b="b"/>
            <a:pathLst>
              <a:path w="979068" h="1235063">
                <a:moveTo>
                  <a:pt x="0" y="0"/>
                </a:moveTo>
                <a:lnTo>
                  <a:pt x="979068" y="0"/>
                </a:lnTo>
                <a:lnTo>
                  <a:pt x="979068" y="1235063"/>
                </a:lnTo>
                <a:lnTo>
                  <a:pt x="0" y="1235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EA69D-01B9-B97C-4C08-2E7823B836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353129" y="6225721"/>
            <a:ext cx="1464501" cy="365125"/>
          </a:xfrm>
        </p:spPr>
        <p:txBody>
          <a:bodyPr/>
          <a:lstStyle/>
          <a:p>
            <a:fld id="{D052F644-756C-4530-A69F-A71AB7A98F48}" type="slidenum">
              <a:rPr lang="fi-FI" sz="1800" b="1" dirty="0" smtClean="0">
                <a:latin typeface="Arial"/>
                <a:cs typeface="Arial"/>
              </a:rPr>
              <a:pPr/>
              <a:t>8</a:t>
            </a:fld>
            <a:endParaRPr lang="en-GB" sz="1800" b="1">
              <a:latin typeface="Arial"/>
              <a:cs typeface="Arial"/>
            </a:endParaRPr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05F04E0D-4ACE-D3E9-9D57-FE6B74C51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094843"/>
            <a:ext cx="10667999" cy="48207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D30C9D-A496-7986-36D2-CBC1748E84B3}"/>
              </a:ext>
            </a:extLst>
          </p:cNvPr>
          <p:cNvSpPr/>
          <p:nvPr/>
        </p:nvSpPr>
        <p:spPr>
          <a:xfrm>
            <a:off x="1186542" y="1020535"/>
            <a:ext cx="4757057" cy="5007428"/>
          </a:xfrm>
          <a:prstGeom prst="rect">
            <a:avLst/>
          </a:prstGeom>
          <a:noFill/>
          <a:ln w="57150">
            <a:solidFill>
              <a:srgbClr val="4472C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EAE0D-F30E-87B0-AADD-96A18EE7832A}"/>
              </a:ext>
            </a:extLst>
          </p:cNvPr>
          <p:cNvSpPr txBox="1"/>
          <p:nvPr/>
        </p:nvSpPr>
        <p:spPr>
          <a:xfrm>
            <a:off x="1187223" y="6328001"/>
            <a:ext cx="1719943" cy="36933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002060"/>
                </a:solidFill>
                <a:latin typeface="Calibri"/>
                <a:cs typeface="Arial"/>
              </a:rPr>
              <a:t>Input Variables</a:t>
            </a:r>
            <a:endParaRPr lang="en-GB" b="1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00EEA72E-E80D-39E4-7BF7-3549C946FA01}"/>
              </a:ext>
            </a:extLst>
          </p:cNvPr>
          <p:cNvSpPr/>
          <p:nvPr/>
        </p:nvSpPr>
        <p:spPr>
          <a:xfrm>
            <a:off x="151719" y="4088947"/>
            <a:ext cx="947057" cy="2612571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0AD012-8CD7-BB7F-DFA8-71E0CAD48BB2}"/>
              </a:ext>
            </a:extLst>
          </p:cNvPr>
          <p:cNvSpPr/>
          <p:nvPr/>
        </p:nvSpPr>
        <p:spPr>
          <a:xfrm>
            <a:off x="6008914" y="1020535"/>
            <a:ext cx="5508170" cy="5007428"/>
          </a:xfrm>
          <a:prstGeom prst="rect">
            <a:avLst/>
          </a:prstGeom>
          <a:noFill/>
          <a:ln w="57150">
            <a:solidFill>
              <a:srgbClr val="4472C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99918D54-7748-0997-3B73-1BBF0EFBE3B2}"/>
              </a:ext>
            </a:extLst>
          </p:cNvPr>
          <p:cNvSpPr/>
          <p:nvPr/>
        </p:nvSpPr>
        <p:spPr>
          <a:xfrm>
            <a:off x="5148262" y="3903890"/>
            <a:ext cx="947057" cy="2808513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AD7B6-96AE-2359-B72A-3E22F6B94DD0}"/>
              </a:ext>
            </a:extLst>
          </p:cNvPr>
          <p:cNvSpPr txBox="1"/>
          <p:nvPr/>
        </p:nvSpPr>
        <p:spPr>
          <a:xfrm>
            <a:off x="6262593" y="6328001"/>
            <a:ext cx="1905000" cy="36933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002060"/>
                </a:solidFill>
                <a:latin typeface="Calibri"/>
                <a:cs typeface="Arial"/>
              </a:rPr>
              <a:t>Output Variables</a:t>
            </a:r>
            <a:endParaRPr lang="en-GB" b="1">
              <a:solidFill>
                <a:srgbClr val="002060"/>
              </a:solidFill>
              <a:latin typeface="Calibri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DDB8E44-D3E3-F17B-F2DC-CBFD1B2D10DD}"/>
              </a:ext>
            </a:extLst>
          </p:cNvPr>
          <p:cNvSpPr txBox="1"/>
          <p:nvPr/>
        </p:nvSpPr>
        <p:spPr>
          <a:xfrm>
            <a:off x="1783427" y="184104"/>
            <a:ext cx="8621573" cy="5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b="1">
                <a:solidFill>
                  <a:srgbClr val="051D64"/>
                </a:solidFill>
                <a:latin typeface="Oswald"/>
              </a:rPr>
              <a:t>Training Data Set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2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EA69D-01B9-B97C-4C08-2E7823B836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353129" y="6225721"/>
            <a:ext cx="1464501" cy="365125"/>
          </a:xfrm>
        </p:spPr>
        <p:txBody>
          <a:bodyPr/>
          <a:lstStyle/>
          <a:p>
            <a:fld id="{D052F644-756C-4530-A69F-A71AB7A98F48}" type="slidenum">
              <a:rPr lang="fi-FI" sz="1800" b="1" dirty="0" smtClean="0">
                <a:latin typeface="Arial"/>
                <a:cs typeface="Arial"/>
              </a:rPr>
              <a:pPr/>
              <a:t>9</a:t>
            </a:fld>
            <a:endParaRPr lang="en-GB" sz="1800" b="1">
              <a:latin typeface="Arial"/>
              <a:cs typeface="Arial"/>
            </a:endParaRPr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9B6CD9A-D563-87AD-833C-2BDF44DA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6" y="1142917"/>
            <a:ext cx="11386456" cy="28304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07A1B9-6A62-CA02-F8C1-279589B92B68}"/>
              </a:ext>
            </a:extLst>
          </p:cNvPr>
          <p:cNvSpPr/>
          <p:nvPr/>
        </p:nvSpPr>
        <p:spPr>
          <a:xfrm>
            <a:off x="620485" y="1434192"/>
            <a:ext cx="4942114" cy="2688772"/>
          </a:xfrm>
          <a:prstGeom prst="rect">
            <a:avLst/>
          </a:prstGeom>
          <a:noFill/>
          <a:ln w="57150">
            <a:solidFill>
              <a:srgbClr val="4472C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64BA2-B41A-1FF9-9A46-729A1C4057C3}"/>
              </a:ext>
            </a:extLst>
          </p:cNvPr>
          <p:cNvSpPr txBox="1"/>
          <p:nvPr/>
        </p:nvSpPr>
        <p:spPr>
          <a:xfrm>
            <a:off x="1704934" y="4799199"/>
            <a:ext cx="1719943" cy="36933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alibri"/>
                <a:cs typeface="Arial"/>
              </a:rPr>
              <a:t>Input Variables</a:t>
            </a:r>
            <a:endParaRPr lang="en-GB" b="1">
              <a:latin typeface="Calibri"/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100EF35-E0FE-B164-128D-426C2E198FA3}"/>
              </a:ext>
            </a:extLst>
          </p:cNvPr>
          <p:cNvSpPr/>
          <p:nvPr/>
        </p:nvSpPr>
        <p:spPr>
          <a:xfrm>
            <a:off x="525677" y="3835693"/>
            <a:ext cx="1113863" cy="1417705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29087-7DA7-887F-81E1-0209D180C2F9}"/>
              </a:ext>
            </a:extLst>
          </p:cNvPr>
          <p:cNvSpPr/>
          <p:nvPr/>
        </p:nvSpPr>
        <p:spPr>
          <a:xfrm>
            <a:off x="5627915" y="1434194"/>
            <a:ext cx="5910940" cy="2688771"/>
          </a:xfrm>
          <a:prstGeom prst="rect">
            <a:avLst/>
          </a:prstGeom>
          <a:noFill/>
          <a:ln w="57150">
            <a:solidFill>
              <a:srgbClr val="4472C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03E0CA35-6DC7-5F67-5A82-000FD6392B6E}"/>
              </a:ext>
            </a:extLst>
          </p:cNvPr>
          <p:cNvSpPr/>
          <p:nvPr/>
        </p:nvSpPr>
        <p:spPr>
          <a:xfrm>
            <a:off x="5341323" y="3839536"/>
            <a:ext cx="1036704" cy="1333179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5B42A-C791-BACF-174E-07F54098098F}"/>
              </a:ext>
            </a:extLst>
          </p:cNvPr>
          <p:cNvSpPr txBox="1"/>
          <p:nvPr/>
        </p:nvSpPr>
        <p:spPr>
          <a:xfrm>
            <a:off x="6576612" y="4799199"/>
            <a:ext cx="1905000" cy="36933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alibri"/>
                <a:cs typeface="Arial"/>
              </a:rPr>
              <a:t>Output Variables</a:t>
            </a:r>
            <a:endParaRPr lang="en-GB" b="1">
              <a:latin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F5F1C-16CE-059A-4AE9-E3A15B5BBCF1}"/>
              </a:ext>
            </a:extLst>
          </p:cNvPr>
          <p:cNvSpPr txBox="1"/>
          <p:nvPr/>
        </p:nvSpPr>
        <p:spPr>
          <a:xfrm>
            <a:off x="1456764" y="5453703"/>
            <a:ext cx="2024744" cy="584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latin typeface="Calibri"/>
                <a:cs typeface="Arial"/>
              </a:rPr>
              <a:t>Process Parameters defined by the user</a:t>
            </a:r>
            <a:endParaRPr lang="en-US" b="1"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1CCD2F-F48C-BC11-43B7-F9C907BE92D7}"/>
              </a:ext>
            </a:extLst>
          </p:cNvPr>
          <p:cNvSpPr txBox="1"/>
          <p:nvPr/>
        </p:nvSpPr>
        <p:spPr>
          <a:xfrm>
            <a:off x="5852033" y="5453703"/>
            <a:ext cx="3363687" cy="83099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latin typeface="Calibri"/>
                <a:cs typeface="Arial"/>
              </a:rPr>
              <a:t>Surface and mechanical properties of as-built parts calculated by using different lab equipment </a:t>
            </a:r>
            <a:endParaRPr lang="en-US" b="1">
              <a:latin typeface="Calibri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226F7DC-B078-59CC-7ADC-E13C49333182}"/>
              </a:ext>
            </a:extLst>
          </p:cNvPr>
          <p:cNvSpPr txBox="1"/>
          <p:nvPr/>
        </p:nvSpPr>
        <p:spPr>
          <a:xfrm>
            <a:off x="1704986" y="206516"/>
            <a:ext cx="8621573" cy="5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 b="1">
                <a:solidFill>
                  <a:srgbClr val="051D64"/>
                </a:solidFill>
                <a:latin typeface="Oswald"/>
              </a:rPr>
              <a:t>Test Data Set</a:t>
            </a:r>
            <a:endParaRPr lang="en-US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2818221C-6E54-79A0-14CB-EA3B73510651}"/>
              </a:ext>
            </a:extLst>
          </p:cNvPr>
          <p:cNvSpPr/>
          <p:nvPr/>
        </p:nvSpPr>
        <p:spPr>
          <a:xfrm>
            <a:off x="-795953" y="-449721"/>
            <a:ext cx="3744023" cy="1302321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3224"/>
            </a:stretch>
          </a:blipFill>
        </p:spPr>
        <p:txBody>
          <a:bodyPr/>
          <a:lstStyle/>
          <a:p>
            <a:endParaRPr lang="en-US" sz="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13C3E8-E2BB-F182-B676-95B7CDBCD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575" y="207591"/>
            <a:ext cx="772898" cy="7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TU-201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8C8D2"/>
      </a:accent1>
      <a:accent2>
        <a:srgbClr val="9063CD"/>
      </a:accent2>
      <a:accent3>
        <a:srgbClr val="ADCB00"/>
      </a:accent3>
      <a:accent4>
        <a:srgbClr val="F8485E"/>
      </a:accent4>
      <a:accent5>
        <a:srgbClr val="868686"/>
      </a:accent5>
      <a:accent6>
        <a:srgbClr val="D9D9D9"/>
      </a:accent6>
      <a:hlink>
        <a:srgbClr val="9063CD"/>
      </a:hlink>
      <a:folHlink>
        <a:srgbClr val="9063C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u-powerpoint-pohja-en.pptx" id="{4206EF34-1347-4AD8-8BEE-860B529F1C09}" vid="{CAB873B3-D293-49C2-9F52-20A81ACCF6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A407D4FD17612942B689264A64C80E05" ma:contentTypeVersion="1" ma:contentTypeDescription="Luo uusi asiakirja." ma:contentTypeScope="" ma:versionID="0480f80a69f636fdb437def8970b05bc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d992add4e3bc107ac41e75fb37a5a16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joituksen alkamispäivämäärä" ma:description="Ajoituksen alkamispäivämäärä on julkaisuominaisuuden luoma sivustosarake. Sillä määritetään päivämäärä ja kellonaika, jolloin vierailijat näkevät sivuston ensimmäisen kerran." ma:hidden="true" ma:internalName="PublishingStartDate">
      <xsd:simpleType>
        <xsd:restriction base="dms:Unknown"/>
      </xsd:simpleType>
    </xsd:element>
    <xsd:element name="PublishingExpirationDate" ma:index="9" nillable="true" ma:displayName="Ajoituksen päättymispäivämäärä" ma:description="Ajoituksen päättymispäivämäärä on julkaisuominaisuuden luoma sivustosarake. Sillä määritetään päivämäärä ja kellonaika, jolloin vierailijat eivät enää näe tätä sivustoa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D425F4-6F88-4EF6-B6D4-CBA8937CC1B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E279BB5-4AFF-46DF-8449-888BC8E5C3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DF4772-F6E9-4CDC-A377-AA1F66B5AA22}">
  <ds:schemaRefs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utu-powerpoint-pohja-en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Turku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Abhinav Anand</dc:creator>
  <cp:revision>34</cp:revision>
  <dcterms:created xsi:type="dcterms:W3CDTF">2023-10-15T12:36:35Z</dcterms:created>
  <dcterms:modified xsi:type="dcterms:W3CDTF">2023-10-22T11:01:00Z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0x010100A407D4FD17612942B689264A64C80E05</vt:lpwstr>
  </property>
</Properties>
</file>